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7" r:id="rId5"/>
    <p:sldId id="279" r:id="rId6"/>
    <p:sldId id="280" r:id="rId7"/>
    <p:sldId id="281" r:id="rId8"/>
    <p:sldId id="259" r:id="rId9"/>
    <p:sldId id="260" r:id="rId10"/>
    <p:sldId id="278" r:id="rId11"/>
    <p:sldId id="261" r:id="rId12"/>
    <p:sldId id="276" r:id="rId13"/>
    <p:sldId id="262" r:id="rId14"/>
    <p:sldId id="282" r:id="rId15"/>
    <p:sldId id="263" r:id="rId16"/>
    <p:sldId id="283" r:id="rId17"/>
    <p:sldId id="264" r:id="rId18"/>
    <p:sldId id="284" r:id="rId19"/>
    <p:sldId id="265" r:id="rId20"/>
    <p:sldId id="285" r:id="rId21"/>
    <p:sldId id="266" r:id="rId22"/>
    <p:sldId id="286" r:id="rId23"/>
    <p:sldId id="267" r:id="rId24"/>
    <p:sldId id="287" r:id="rId25"/>
    <p:sldId id="268" r:id="rId26"/>
    <p:sldId id="288" r:id="rId27"/>
    <p:sldId id="270" r:id="rId28"/>
    <p:sldId id="289" r:id="rId29"/>
    <p:sldId id="269" r:id="rId30"/>
    <p:sldId id="290" r:id="rId31"/>
    <p:sldId id="291" r:id="rId32"/>
    <p:sldId id="292" r:id="rId33"/>
    <p:sldId id="271" r:id="rId34"/>
    <p:sldId id="274" r:id="rId35"/>
    <p:sldId id="275" r:id="rId36"/>
    <p:sldId id="272" r:id="rId37"/>
    <p:sldId id="273"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0" autoAdjust="0"/>
    <p:restoredTop sz="94660"/>
  </p:normalViewPr>
  <p:slideViewPr>
    <p:cSldViewPr snapToGrid="0">
      <p:cViewPr varScale="1">
        <p:scale>
          <a:sx n="66" d="100"/>
          <a:sy n="66" d="100"/>
        </p:scale>
        <p:origin x="7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04EC2-D301-4B33-8361-D0CDADA2F6CE}"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0FCF756-6743-438C-86A6-015DC23ABBF1}">
      <dgm:prSet/>
      <dgm:spPr/>
      <dgm:t>
        <a:bodyPr/>
        <a:lstStyle/>
        <a:p>
          <a:r>
            <a:rPr lang="en-US"/>
            <a:t>Kelly</a:t>
          </a:r>
        </a:p>
      </dgm:t>
    </dgm:pt>
    <dgm:pt modelId="{40F5B732-CDFC-4D88-8C7C-902D9782DA58}" type="parTrans" cxnId="{A4970772-D92B-4391-A6F2-FF02CBD9D30C}">
      <dgm:prSet/>
      <dgm:spPr/>
      <dgm:t>
        <a:bodyPr/>
        <a:lstStyle/>
        <a:p>
          <a:endParaRPr lang="en-US"/>
        </a:p>
      </dgm:t>
    </dgm:pt>
    <dgm:pt modelId="{FCB611FA-F902-4A55-A3E8-17878DFF03F3}" type="sibTrans" cxnId="{A4970772-D92B-4391-A6F2-FF02CBD9D30C}">
      <dgm:prSet/>
      <dgm:spPr/>
      <dgm:t>
        <a:bodyPr/>
        <a:lstStyle/>
        <a:p>
          <a:endParaRPr lang="en-US"/>
        </a:p>
      </dgm:t>
    </dgm:pt>
    <dgm:pt modelId="{7DC7B179-E2F2-4317-A74B-3F41723C0AF5}">
      <dgm:prSet/>
      <dgm:spPr/>
      <dgm:t>
        <a:bodyPr/>
        <a:lstStyle/>
        <a:p>
          <a:r>
            <a:rPr lang="en-US"/>
            <a:t>Tom</a:t>
          </a:r>
        </a:p>
      </dgm:t>
    </dgm:pt>
    <dgm:pt modelId="{9A2C7C0C-946D-446D-AAC8-EDD255550D89}" type="parTrans" cxnId="{1173E890-56B8-457C-8527-D29C207D0CF4}">
      <dgm:prSet/>
      <dgm:spPr/>
      <dgm:t>
        <a:bodyPr/>
        <a:lstStyle/>
        <a:p>
          <a:endParaRPr lang="en-US"/>
        </a:p>
      </dgm:t>
    </dgm:pt>
    <dgm:pt modelId="{7D8E9818-C4A2-401E-8D27-E8C44248EE59}" type="sibTrans" cxnId="{1173E890-56B8-457C-8527-D29C207D0CF4}">
      <dgm:prSet/>
      <dgm:spPr/>
      <dgm:t>
        <a:bodyPr/>
        <a:lstStyle/>
        <a:p>
          <a:endParaRPr lang="en-US"/>
        </a:p>
      </dgm:t>
    </dgm:pt>
    <dgm:pt modelId="{43B8BF01-E0B4-484A-9392-F6E5473CD56C}">
      <dgm:prSet/>
      <dgm:spPr/>
      <dgm:t>
        <a:bodyPr/>
        <a:lstStyle/>
        <a:p>
          <a:r>
            <a:rPr lang="en-US"/>
            <a:t>Miriam</a:t>
          </a:r>
        </a:p>
      </dgm:t>
    </dgm:pt>
    <dgm:pt modelId="{897F4091-76F6-42FE-BD1F-D58D95D16197}" type="parTrans" cxnId="{81CEA833-4947-4F36-8F82-C781F56C0469}">
      <dgm:prSet/>
      <dgm:spPr/>
      <dgm:t>
        <a:bodyPr/>
        <a:lstStyle/>
        <a:p>
          <a:endParaRPr lang="en-US"/>
        </a:p>
      </dgm:t>
    </dgm:pt>
    <dgm:pt modelId="{3981DA13-87FE-4BB7-99AE-93FDAFC9023F}" type="sibTrans" cxnId="{81CEA833-4947-4F36-8F82-C781F56C0469}">
      <dgm:prSet/>
      <dgm:spPr/>
      <dgm:t>
        <a:bodyPr/>
        <a:lstStyle/>
        <a:p>
          <a:endParaRPr lang="en-US"/>
        </a:p>
      </dgm:t>
    </dgm:pt>
    <dgm:pt modelId="{1F7A0063-6C9E-4707-A29B-050054099F5F}">
      <dgm:prSet/>
      <dgm:spPr/>
      <dgm:t>
        <a:bodyPr/>
        <a:lstStyle/>
        <a:p>
          <a:r>
            <a:rPr lang="en-US"/>
            <a:t>Marla</a:t>
          </a:r>
        </a:p>
      </dgm:t>
    </dgm:pt>
    <dgm:pt modelId="{96AB67FE-D294-4A13-8457-60777C5D9D68}" type="parTrans" cxnId="{0076CF31-8121-4F71-8B5D-56D383BD5254}">
      <dgm:prSet/>
      <dgm:spPr/>
      <dgm:t>
        <a:bodyPr/>
        <a:lstStyle/>
        <a:p>
          <a:endParaRPr lang="en-US"/>
        </a:p>
      </dgm:t>
    </dgm:pt>
    <dgm:pt modelId="{1C5E9745-525E-444F-BE59-CA265AD213AA}" type="sibTrans" cxnId="{0076CF31-8121-4F71-8B5D-56D383BD5254}">
      <dgm:prSet/>
      <dgm:spPr/>
      <dgm:t>
        <a:bodyPr/>
        <a:lstStyle/>
        <a:p>
          <a:endParaRPr lang="en-US"/>
        </a:p>
      </dgm:t>
    </dgm:pt>
    <dgm:pt modelId="{4B9EE31E-006B-4BDC-AEA5-12875A2A08EC}">
      <dgm:prSet/>
      <dgm:spPr/>
      <dgm:t>
        <a:bodyPr/>
        <a:lstStyle/>
        <a:p>
          <a:r>
            <a:rPr lang="en-US"/>
            <a:t>Cameron</a:t>
          </a:r>
        </a:p>
      </dgm:t>
    </dgm:pt>
    <dgm:pt modelId="{6B5A0416-7FD6-4EDC-895C-ED3E556C9B17}" type="parTrans" cxnId="{A9FE2A67-6213-4E88-950B-C38B0EC5E335}">
      <dgm:prSet/>
      <dgm:spPr/>
      <dgm:t>
        <a:bodyPr/>
        <a:lstStyle/>
        <a:p>
          <a:endParaRPr lang="en-US"/>
        </a:p>
      </dgm:t>
    </dgm:pt>
    <dgm:pt modelId="{A18402C9-7412-45F4-B701-59DD94278C0F}" type="sibTrans" cxnId="{A9FE2A67-6213-4E88-950B-C38B0EC5E335}">
      <dgm:prSet/>
      <dgm:spPr/>
      <dgm:t>
        <a:bodyPr/>
        <a:lstStyle/>
        <a:p>
          <a:endParaRPr lang="en-US"/>
        </a:p>
      </dgm:t>
    </dgm:pt>
    <dgm:pt modelId="{3571856E-D899-4A46-BF02-5624398E5791}" type="pres">
      <dgm:prSet presAssocID="{B0604EC2-D301-4B33-8361-D0CDADA2F6CE}" presName="linear" presStyleCnt="0">
        <dgm:presLayoutVars>
          <dgm:animLvl val="lvl"/>
          <dgm:resizeHandles val="exact"/>
        </dgm:presLayoutVars>
      </dgm:prSet>
      <dgm:spPr/>
    </dgm:pt>
    <dgm:pt modelId="{AA08E239-7CAE-4271-A8FA-BF0A13C8D744}" type="pres">
      <dgm:prSet presAssocID="{30FCF756-6743-438C-86A6-015DC23ABBF1}" presName="parentText" presStyleLbl="node1" presStyleIdx="0" presStyleCnt="5">
        <dgm:presLayoutVars>
          <dgm:chMax val="0"/>
          <dgm:bulletEnabled val="1"/>
        </dgm:presLayoutVars>
      </dgm:prSet>
      <dgm:spPr/>
    </dgm:pt>
    <dgm:pt modelId="{5E4E751A-7833-4164-91C5-425273939424}" type="pres">
      <dgm:prSet presAssocID="{FCB611FA-F902-4A55-A3E8-17878DFF03F3}" presName="spacer" presStyleCnt="0"/>
      <dgm:spPr/>
    </dgm:pt>
    <dgm:pt modelId="{7F85C648-116F-4F22-886B-C9BE8D702CE2}" type="pres">
      <dgm:prSet presAssocID="{7DC7B179-E2F2-4317-A74B-3F41723C0AF5}" presName="parentText" presStyleLbl="node1" presStyleIdx="1" presStyleCnt="5">
        <dgm:presLayoutVars>
          <dgm:chMax val="0"/>
          <dgm:bulletEnabled val="1"/>
        </dgm:presLayoutVars>
      </dgm:prSet>
      <dgm:spPr/>
    </dgm:pt>
    <dgm:pt modelId="{7B35F4B8-029B-477C-86B6-4BC8666EB371}" type="pres">
      <dgm:prSet presAssocID="{7D8E9818-C4A2-401E-8D27-E8C44248EE59}" presName="spacer" presStyleCnt="0"/>
      <dgm:spPr/>
    </dgm:pt>
    <dgm:pt modelId="{F340A1CA-0398-4225-A976-6D38F7336AA2}" type="pres">
      <dgm:prSet presAssocID="{43B8BF01-E0B4-484A-9392-F6E5473CD56C}" presName="parentText" presStyleLbl="node1" presStyleIdx="2" presStyleCnt="5">
        <dgm:presLayoutVars>
          <dgm:chMax val="0"/>
          <dgm:bulletEnabled val="1"/>
        </dgm:presLayoutVars>
      </dgm:prSet>
      <dgm:spPr/>
    </dgm:pt>
    <dgm:pt modelId="{37797459-09AB-4B30-A3DE-734333BF37E1}" type="pres">
      <dgm:prSet presAssocID="{3981DA13-87FE-4BB7-99AE-93FDAFC9023F}" presName="spacer" presStyleCnt="0"/>
      <dgm:spPr/>
    </dgm:pt>
    <dgm:pt modelId="{F3BC1338-04C5-4AEF-82A7-99FCD92DAFF2}" type="pres">
      <dgm:prSet presAssocID="{1F7A0063-6C9E-4707-A29B-050054099F5F}" presName="parentText" presStyleLbl="node1" presStyleIdx="3" presStyleCnt="5">
        <dgm:presLayoutVars>
          <dgm:chMax val="0"/>
          <dgm:bulletEnabled val="1"/>
        </dgm:presLayoutVars>
      </dgm:prSet>
      <dgm:spPr/>
    </dgm:pt>
    <dgm:pt modelId="{479D3891-06B0-4D45-9740-28819D69CFF7}" type="pres">
      <dgm:prSet presAssocID="{1C5E9745-525E-444F-BE59-CA265AD213AA}" presName="spacer" presStyleCnt="0"/>
      <dgm:spPr/>
    </dgm:pt>
    <dgm:pt modelId="{B699C86F-C952-427B-8C47-329065E010F2}" type="pres">
      <dgm:prSet presAssocID="{4B9EE31E-006B-4BDC-AEA5-12875A2A08EC}" presName="parentText" presStyleLbl="node1" presStyleIdx="4" presStyleCnt="5">
        <dgm:presLayoutVars>
          <dgm:chMax val="0"/>
          <dgm:bulletEnabled val="1"/>
        </dgm:presLayoutVars>
      </dgm:prSet>
      <dgm:spPr/>
    </dgm:pt>
  </dgm:ptLst>
  <dgm:cxnLst>
    <dgm:cxn modelId="{478BED07-7E70-4889-83BE-E83224DF0BA4}" type="presOf" srcId="{4B9EE31E-006B-4BDC-AEA5-12875A2A08EC}" destId="{B699C86F-C952-427B-8C47-329065E010F2}" srcOrd="0" destOrd="0" presId="urn:microsoft.com/office/officeart/2005/8/layout/vList2"/>
    <dgm:cxn modelId="{0076CF31-8121-4F71-8B5D-56D383BD5254}" srcId="{B0604EC2-D301-4B33-8361-D0CDADA2F6CE}" destId="{1F7A0063-6C9E-4707-A29B-050054099F5F}" srcOrd="3" destOrd="0" parTransId="{96AB67FE-D294-4A13-8457-60777C5D9D68}" sibTransId="{1C5E9745-525E-444F-BE59-CA265AD213AA}"/>
    <dgm:cxn modelId="{81CEA833-4947-4F36-8F82-C781F56C0469}" srcId="{B0604EC2-D301-4B33-8361-D0CDADA2F6CE}" destId="{43B8BF01-E0B4-484A-9392-F6E5473CD56C}" srcOrd="2" destOrd="0" parTransId="{897F4091-76F6-42FE-BD1F-D58D95D16197}" sibTransId="{3981DA13-87FE-4BB7-99AE-93FDAFC9023F}"/>
    <dgm:cxn modelId="{A9FE2A67-6213-4E88-950B-C38B0EC5E335}" srcId="{B0604EC2-D301-4B33-8361-D0CDADA2F6CE}" destId="{4B9EE31E-006B-4BDC-AEA5-12875A2A08EC}" srcOrd="4" destOrd="0" parTransId="{6B5A0416-7FD6-4EDC-895C-ED3E556C9B17}" sibTransId="{A18402C9-7412-45F4-B701-59DD94278C0F}"/>
    <dgm:cxn modelId="{A4970772-D92B-4391-A6F2-FF02CBD9D30C}" srcId="{B0604EC2-D301-4B33-8361-D0CDADA2F6CE}" destId="{30FCF756-6743-438C-86A6-015DC23ABBF1}" srcOrd="0" destOrd="0" parTransId="{40F5B732-CDFC-4D88-8C7C-902D9782DA58}" sibTransId="{FCB611FA-F902-4A55-A3E8-17878DFF03F3}"/>
    <dgm:cxn modelId="{83249556-CA2F-458C-B123-9E8AE4E3890B}" type="presOf" srcId="{30FCF756-6743-438C-86A6-015DC23ABBF1}" destId="{AA08E239-7CAE-4271-A8FA-BF0A13C8D744}" srcOrd="0" destOrd="0" presId="urn:microsoft.com/office/officeart/2005/8/layout/vList2"/>
    <dgm:cxn modelId="{1173E890-56B8-457C-8527-D29C207D0CF4}" srcId="{B0604EC2-D301-4B33-8361-D0CDADA2F6CE}" destId="{7DC7B179-E2F2-4317-A74B-3F41723C0AF5}" srcOrd="1" destOrd="0" parTransId="{9A2C7C0C-946D-446D-AAC8-EDD255550D89}" sibTransId="{7D8E9818-C4A2-401E-8D27-E8C44248EE59}"/>
    <dgm:cxn modelId="{8F4BB0AD-751F-4D35-9B92-DACCF7720236}" type="presOf" srcId="{B0604EC2-D301-4B33-8361-D0CDADA2F6CE}" destId="{3571856E-D899-4A46-BF02-5624398E5791}" srcOrd="0" destOrd="0" presId="urn:microsoft.com/office/officeart/2005/8/layout/vList2"/>
    <dgm:cxn modelId="{AF5D14B7-8BD4-4D5A-A302-33835495F297}" type="presOf" srcId="{43B8BF01-E0B4-484A-9392-F6E5473CD56C}" destId="{F340A1CA-0398-4225-A976-6D38F7336AA2}" srcOrd="0" destOrd="0" presId="urn:microsoft.com/office/officeart/2005/8/layout/vList2"/>
    <dgm:cxn modelId="{88DC5CE1-8EC7-474A-816C-B22BB905A7DC}" type="presOf" srcId="{7DC7B179-E2F2-4317-A74B-3F41723C0AF5}" destId="{7F85C648-116F-4F22-886B-C9BE8D702CE2}" srcOrd="0" destOrd="0" presId="urn:microsoft.com/office/officeart/2005/8/layout/vList2"/>
    <dgm:cxn modelId="{BFF33DED-5189-47AE-AA74-93F52DF4309C}" type="presOf" srcId="{1F7A0063-6C9E-4707-A29B-050054099F5F}" destId="{F3BC1338-04C5-4AEF-82A7-99FCD92DAFF2}" srcOrd="0" destOrd="0" presId="urn:microsoft.com/office/officeart/2005/8/layout/vList2"/>
    <dgm:cxn modelId="{61D4C519-E76E-4992-89FD-D15F9866C523}" type="presParOf" srcId="{3571856E-D899-4A46-BF02-5624398E5791}" destId="{AA08E239-7CAE-4271-A8FA-BF0A13C8D744}" srcOrd="0" destOrd="0" presId="urn:microsoft.com/office/officeart/2005/8/layout/vList2"/>
    <dgm:cxn modelId="{3A630873-F308-4C1B-95DA-C9ED91510A11}" type="presParOf" srcId="{3571856E-D899-4A46-BF02-5624398E5791}" destId="{5E4E751A-7833-4164-91C5-425273939424}" srcOrd="1" destOrd="0" presId="urn:microsoft.com/office/officeart/2005/8/layout/vList2"/>
    <dgm:cxn modelId="{F3257FFB-D0D9-47EC-A563-6EB94B843C39}" type="presParOf" srcId="{3571856E-D899-4A46-BF02-5624398E5791}" destId="{7F85C648-116F-4F22-886B-C9BE8D702CE2}" srcOrd="2" destOrd="0" presId="urn:microsoft.com/office/officeart/2005/8/layout/vList2"/>
    <dgm:cxn modelId="{0EB0E094-7A9B-4E02-978D-133D9B7E7FFD}" type="presParOf" srcId="{3571856E-D899-4A46-BF02-5624398E5791}" destId="{7B35F4B8-029B-477C-86B6-4BC8666EB371}" srcOrd="3" destOrd="0" presId="urn:microsoft.com/office/officeart/2005/8/layout/vList2"/>
    <dgm:cxn modelId="{092494A0-7284-4CD0-A03F-C1F3E600977A}" type="presParOf" srcId="{3571856E-D899-4A46-BF02-5624398E5791}" destId="{F340A1CA-0398-4225-A976-6D38F7336AA2}" srcOrd="4" destOrd="0" presId="urn:microsoft.com/office/officeart/2005/8/layout/vList2"/>
    <dgm:cxn modelId="{55943182-E510-429E-BF7A-2FA0A7CA3223}" type="presParOf" srcId="{3571856E-D899-4A46-BF02-5624398E5791}" destId="{37797459-09AB-4B30-A3DE-734333BF37E1}" srcOrd="5" destOrd="0" presId="urn:microsoft.com/office/officeart/2005/8/layout/vList2"/>
    <dgm:cxn modelId="{39896FBD-4F02-456C-ABA9-F7A8748C5D8D}" type="presParOf" srcId="{3571856E-D899-4A46-BF02-5624398E5791}" destId="{F3BC1338-04C5-4AEF-82A7-99FCD92DAFF2}" srcOrd="6" destOrd="0" presId="urn:microsoft.com/office/officeart/2005/8/layout/vList2"/>
    <dgm:cxn modelId="{D7B97DAA-4721-42A5-AE30-EE256E38927B}" type="presParOf" srcId="{3571856E-D899-4A46-BF02-5624398E5791}" destId="{479D3891-06B0-4D45-9740-28819D69CFF7}" srcOrd="7" destOrd="0" presId="urn:microsoft.com/office/officeart/2005/8/layout/vList2"/>
    <dgm:cxn modelId="{3CAE28C7-269D-4A99-A7C1-C9032B155B97}" type="presParOf" srcId="{3571856E-D899-4A46-BF02-5624398E5791}" destId="{B699C86F-C952-427B-8C47-329065E010F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8E239-7CAE-4271-A8FA-BF0A13C8D744}">
      <dsp:nvSpPr>
        <dsp:cNvPr id="0" name=""/>
        <dsp:cNvSpPr/>
      </dsp:nvSpPr>
      <dsp:spPr>
        <a:xfrm>
          <a:off x="0" y="29250"/>
          <a:ext cx="6290226"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Kelly</a:t>
          </a:r>
        </a:p>
      </dsp:txBody>
      <dsp:txXfrm>
        <a:off x="48005" y="77255"/>
        <a:ext cx="6194216" cy="887374"/>
      </dsp:txXfrm>
    </dsp:sp>
    <dsp:sp modelId="{7F85C648-116F-4F22-886B-C9BE8D702CE2}">
      <dsp:nvSpPr>
        <dsp:cNvPr id="0" name=""/>
        <dsp:cNvSpPr/>
      </dsp:nvSpPr>
      <dsp:spPr>
        <a:xfrm>
          <a:off x="0" y="1130715"/>
          <a:ext cx="6290226" cy="98338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Tom</a:t>
          </a:r>
        </a:p>
      </dsp:txBody>
      <dsp:txXfrm>
        <a:off x="48005" y="1178720"/>
        <a:ext cx="6194216" cy="887374"/>
      </dsp:txXfrm>
    </dsp:sp>
    <dsp:sp modelId="{F340A1CA-0398-4225-A976-6D38F7336AA2}">
      <dsp:nvSpPr>
        <dsp:cNvPr id="0" name=""/>
        <dsp:cNvSpPr/>
      </dsp:nvSpPr>
      <dsp:spPr>
        <a:xfrm>
          <a:off x="0" y="2232180"/>
          <a:ext cx="6290226" cy="98338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Miriam</a:t>
          </a:r>
        </a:p>
      </dsp:txBody>
      <dsp:txXfrm>
        <a:off x="48005" y="2280185"/>
        <a:ext cx="6194216" cy="887374"/>
      </dsp:txXfrm>
    </dsp:sp>
    <dsp:sp modelId="{F3BC1338-04C5-4AEF-82A7-99FCD92DAFF2}">
      <dsp:nvSpPr>
        <dsp:cNvPr id="0" name=""/>
        <dsp:cNvSpPr/>
      </dsp:nvSpPr>
      <dsp:spPr>
        <a:xfrm>
          <a:off x="0" y="3333644"/>
          <a:ext cx="6290226" cy="9833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Marla</a:t>
          </a:r>
        </a:p>
      </dsp:txBody>
      <dsp:txXfrm>
        <a:off x="48005" y="3381649"/>
        <a:ext cx="6194216" cy="887374"/>
      </dsp:txXfrm>
    </dsp:sp>
    <dsp:sp modelId="{B699C86F-C952-427B-8C47-329065E010F2}">
      <dsp:nvSpPr>
        <dsp:cNvPr id="0" name=""/>
        <dsp:cNvSpPr/>
      </dsp:nvSpPr>
      <dsp:spPr>
        <a:xfrm>
          <a:off x="0" y="4435110"/>
          <a:ext cx="6290226" cy="98338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Cameron</a:t>
          </a:r>
        </a:p>
      </dsp:txBody>
      <dsp:txXfrm>
        <a:off x="48005" y="4483115"/>
        <a:ext cx="6194216" cy="88737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8/16/2019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8/16/2019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8/16/2019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8/16/2019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8/16/2019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A173-0119-407B-8713-AEA886EFE787}"/>
              </a:ext>
            </a:extLst>
          </p:cNvPr>
          <p:cNvSpPr>
            <a:spLocks noGrp="1"/>
          </p:cNvSpPr>
          <p:nvPr>
            <p:ph type="ctrTitle"/>
          </p:nvPr>
        </p:nvSpPr>
        <p:spPr>
          <a:xfrm>
            <a:off x="1371600" y="1803405"/>
            <a:ext cx="9586686" cy="2129966"/>
          </a:xfrm>
        </p:spPr>
        <p:txBody>
          <a:bodyPr>
            <a:normAutofit fontScale="90000"/>
          </a:bodyPr>
          <a:lstStyle/>
          <a:p>
            <a:r>
              <a:rPr lang="en-US" dirty="0"/>
              <a:t>Congregational Listening: ONA Covenant</a:t>
            </a:r>
          </a:p>
        </p:txBody>
      </p:sp>
    </p:spTree>
    <p:extLst>
      <p:ext uri="{BB962C8B-B14F-4D97-AF65-F5344CB8AC3E}">
        <p14:creationId xmlns:p14="http://schemas.microsoft.com/office/powerpoint/2010/main" val="2483055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23" name="Rectangle 17">
            <a:extLst>
              <a:ext uri="{FF2B5EF4-FFF2-40B4-BE49-F238E27FC236}">
                <a16:creationId xmlns:a16="http://schemas.microsoft.com/office/drawing/2014/main" id="{EFECDA1F-977F-40AF-840D-D05BB091D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9">
            <a:extLst>
              <a:ext uri="{FF2B5EF4-FFF2-40B4-BE49-F238E27FC236}">
                <a16:creationId xmlns:a16="http://schemas.microsoft.com/office/drawing/2014/main" id="{BB9FECD2-89B7-4AC3-8D54-9733D60AF2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86000"/>
          </a:xfrm>
          <a:prstGeom prst="rect">
            <a:avLst/>
          </a:prstGeom>
          <a:solidFill>
            <a:schemeClr val="tx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2F54C189-4A4C-4899-9585-5281DA208D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3" name="Title 2">
            <a:extLst>
              <a:ext uri="{FF2B5EF4-FFF2-40B4-BE49-F238E27FC236}">
                <a16:creationId xmlns:a16="http://schemas.microsoft.com/office/drawing/2014/main" id="{31053690-0EF8-4444-85BA-2D1774293AF1}"/>
              </a:ext>
            </a:extLst>
          </p:cNvPr>
          <p:cNvSpPr>
            <a:spLocks noGrp="1"/>
          </p:cNvSpPr>
          <p:nvPr>
            <p:ph type="title"/>
          </p:nvPr>
        </p:nvSpPr>
        <p:spPr>
          <a:xfrm>
            <a:off x="2186153" y="764373"/>
            <a:ext cx="9320048" cy="1293028"/>
          </a:xfrm>
        </p:spPr>
        <p:txBody>
          <a:bodyPr>
            <a:normAutofit/>
          </a:bodyPr>
          <a:lstStyle/>
          <a:p>
            <a:r>
              <a:rPr lang="en-US" dirty="0">
                <a:solidFill>
                  <a:schemeClr val="bg1"/>
                </a:solidFill>
              </a:rPr>
              <a:t>No matter who you are! </a:t>
            </a:r>
          </a:p>
        </p:txBody>
      </p:sp>
      <p:sp>
        <p:nvSpPr>
          <p:cNvPr id="4" name="Content Placeholder 3">
            <a:extLst>
              <a:ext uri="{FF2B5EF4-FFF2-40B4-BE49-F238E27FC236}">
                <a16:creationId xmlns:a16="http://schemas.microsoft.com/office/drawing/2014/main" id="{C31C7111-DBC5-42B4-B5CA-7E5BC35956E7}"/>
              </a:ext>
            </a:extLst>
          </p:cNvPr>
          <p:cNvSpPr>
            <a:spLocks noGrp="1"/>
          </p:cNvSpPr>
          <p:nvPr>
            <p:ph idx="1"/>
          </p:nvPr>
        </p:nvSpPr>
        <p:spPr>
          <a:xfrm>
            <a:off x="278297" y="2514599"/>
            <a:ext cx="11227904" cy="4343401"/>
          </a:xfrm>
        </p:spPr>
        <p:txBody>
          <a:bodyPr>
            <a:normAutofit/>
          </a:bodyPr>
          <a:lstStyle/>
          <a:p>
            <a:pPr marL="0" indent="0">
              <a:buNone/>
            </a:pPr>
            <a:r>
              <a:rPr lang="en-US" dirty="0"/>
              <a:t>“Open and Affirming” (ONA) is a movement of more than 1,500 churches and other ministries in the United Church of Christ that welcome lesbian, gay, bisexual, transgender and queer (LGBTQ) members. More than 350,000 members of the UCC belong to ONA churches—and our movement is growing rapidly. </a:t>
            </a:r>
          </a:p>
          <a:p>
            <a:pPr marL="0" indent="0">
              <a:buNone/>
            </a:pPr>
            <a:r>
              <a:rPr lang="en-US" dirty="0"/>
              <a:t>After a time of study, dialogue and prayer, churches adopt an Open and Affirming “covenant” committing their members to welcome LGBTQ seekers, support their relationships, and advocate for their basic rights. All sacraments and rites of an ONA congregation are available to LGBTQ people, including baptism, confirmation, communion, and marriage. ONA churches take seriously the Bible’s admonition to “accept one another, just as Christ accepted you, in order to bring praise to God.” (Romans 15:7, NIV)</a:t>
            </a:r>
          </a:p>
        </p:txBody>
      </p:sp>
    </p:spTree>
    <p:extLst>
      <p:ext uri="{BB962C8B-B14F-4D97-AF65-F5344CB8AC3E}">
        <p14:creationId xmlns:p14="http://schemas.microsoft.com/office/powerpoint/2010/main" val="38461246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0" name="Picture 2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32" name="Rectangle 3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2F2A89-E047-497A-A007-3E8982B50B10}"/>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4800" dirty="0"/>
              <a:t>Why isn’t, </a:t>
            </a:r>
            <a:br>
              <a:rPr lang="en-US" sz="4800" dirty="0"/>
            </a:br>
            <a:r>
              <a:rPr lang="en-US" sz="4800" dirty="0"/>
              <a:t>“All are welcome” enough?</a:t>
            </a:r>
          </a:p>
        </p:txBody>
      </p:sp>
      <p:sp useBgFill="1">
        <p:nvSpPr>
          <p:cNvPr id="34" name="Rectangle 3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15BF76-5023-4AD3-BB18-D504AC1BF087}"/>
              </a:ext>
            </a:extLst>
          </p:cNvPr>
          <p:cNvPicPr>
            <a:picLocks noChangeAspect="1"/>
          </p:cNvPicPr>
          <p:nvPr/>
        </p:nvPicPr>
        <p:blipFill rotWithShape="1">
          <a:blip r:embed="rId4"/>
          <a:srcRect l="10864" r="4302"/>
          <a:stretch/>
        </p:blipFill>
        <p:spPr>
          <a:xfrm>
            <a:off x="-4" y="10"/>
            <a:ext cx="4654291" cy="6857990"/>
          </a:xfrm>
          <a:prstGeom prst="rect">
            <a:avLst/>
          </a:prstGeom>
        </p:spPr>
      </p:pic>
      <p:sp>
        <p:nvSpPr>
          <p:cNvPr id="36" name="Rectangle 3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55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9E0999-C5AD-4D67-89DF-5429C5C8949F}"/>
              </a:ext>
            </a:extLst>
          </p:cNvPr>
          <p:cNvSpPr>
            <a:spLocks noGrp="1"/>
          </p:cNvSpPr>
          <p:nvPr>
            <p:ph idx="1"/>
          </p:nvPr>
        </p:nvSpPr>
        <p:spPr>
          <a:xfrm>
            <a:off x="685800" y="1494971"/>
            <a:ext cx="10983686" cy="5363029"/>
          </a:xfrm>
        </p:spPr>
        <p:txBody>
          <a:bodyPr>
            <a:normAutofit/>
          </a:bodyPr>
          <a:lstStyle/>
          <a:p>
            <a:pPr marL="0" indent="0">
              <a:buNone/>
            </a:pPr>
            <a:r>
              <a:rPr lang="en-US" dirty="0"/>
              <a:t>Lesbian, gay, bisexual and transgender (LGBT) people of faith often experience emotional and spiritual injury in churches that condemn their capacity to love and seek love. Because we’ve learned that “All Are Welcome” usually doesn’t apply to us, we can’t assume that any church will be safe for us and our families.</a:t>
            </a:r>
          </a:p>
          <a:p>
            <a:pPr marL="0" indent="0">
              <a:buNone/>
            </a:pPr>
            <a:r>
              <a:rPr lang="en-US" dirty="0"/>
              <a:t>A public welcome by an Open and Affirming (ONA) church sends a clear message to LGBT seekers that they have a home in the United Church of Christ.</a:t>
            </a:r>
          </a:p>
          <a:p>
            <a:pPr marL="0" indent="0">
              <a:buNone/>
            </a:pPr>
            <a:r>
              <a:rPr lang="en-US" dirty="0"/>
              <a:t>A congregation’s affirmation and support through an ONA covenant can be a life-changing and life-saving experience—especially for LGBT youth.</a:t>
            </a:r>
          </a:p>
          <a:p>
            <a:pPr marL="0" indent="0">
              <a:buNone/>
            </a:pPr>
            <a:r>
              <a:rPr lang="en-US" dirty="0"/>
              <a:t>A public welcome to LGBT persons helps churches grow. When new ONA churches attract new members, many of them are young straight couples starting new families: they identify with the values ONA represents, and want their children to learn the faith in a welcoming church.</a:t>
            </a:r>
          </a:p>
          <a:p>
            <a:endParaRPr lang="en-US" dirty="0"/>
          </a:p>
        </p:txBody>
      </p:sp>
    </p:spTree>
    <p:extLst>
      <p:ext uri="{BB962C8B-B14F-4D97-AF65-F5344CB8AC3E}">
        <p14:creationId xmlns:p14="http://schemas.microsoft.com/office/powerpoint/2010/main" val="131350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34427-8EF4-4197-8AF5-BC38327E5EFC}"/>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4800"/>
              <a:t>What does it mean to be an open and affirming church?</a:t>
            </a:r>
          </a:p>
        </p:txBody>
      </p:sp>
      <p:sp useBgFill="1">
        <p:nvSpPr>
          <p:cNvPr id="14" name="Rectangle 1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A094F36-3981-461C-9B19-93BCE6A03789}"/>
              </a:ext>
            </a:extLst>
          </p:cNvPr>
          <p:cNvPicPr>
            <a:picLocks noChangeAspect="1"/>
          </p:cNvPicPr>
          <p:nvPr/>
        </p:nvPicPr>
        <p:blipFill rotWithShape="1">
          <a:blip r:embed="rId4"/>
          <a:srcRect l="3542" r="11625"/>
          <a:stretch/>
        </p:blipFill>
        <p:spPr>
          <a:xfrm>
            <a:off x="-4" y="10"/>
            <a:ext cx="4654291" cy="6857990"/>
          </a:xfrm>
          <a:prstGeom prst="rect">
            <a:avLst/>
          </a:prstGeom>
        </p:spPr>
      </p:pic>
      <p:sp>
        <p:nvSpPr>
          <p:cNvPr id="16" name="Rectangle 1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8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7D44BFC-2978-4918-9589-B1D385311147}"/>
              </a:ext>
            </a:extLst>
          </p:cNvPr>
          <p:cNvSpPr>
            <a:spLocks noGrp="1"/>
          </p:cNvSpPr>
          <p:nvPr>
            <p:ph idx="1"/>
          </p:nvPr>
        </p:nvSpPr>
        <p:spPr>
          <a:xfrm>
            <a:off x="685800" y="1490870"/>
            <a:ext cx="10820400" cy="4727815"/>
          </a:xfrm>
        </p:spPr>
        <p:txBody>
          <a:bodyPr/>
          <a:lstStyle/>
          <a:p>
            <a:pPr marL="0" indent="0">
              <a:buNone/>
            </a:pPr>
            <a:r>
              <a:rPr lang="en-US" sz="2800" dirty="0"/>
              <a:t>A congregation becomes Open and Affirming when it affirms a public covenant that “lesbian, gay, bisexual and transgender people (LGBT)” (or people of all “sexual orientations, gender identities and expressions”) are welcome in the full life and ministry of the congregation (e.g. membership, leadership, employment). Through its covenant, the congregation promises to live out that welcome in meaningful ways in response to Christ’s teaching of radical hospitality.</a:t>
            </a:r>
          </a:p>
          <a:p>
            <a:endParaRPr lang="en-US" dirty="0"/>
          </a:p>
        </p:txBody>
      </p:sp>
    </p:spTree>
    <p:extLst>
      <p:ext uri="{BB962C8B-B14F-4D97-AF65-F5344CB8AC3E}">
        <p14:creationId xmlns:p14="http://schemas.microsoft.com/office/powerpoint/2010/main" val="410504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92AEBD-80FF-4959-9958-6BD4E27AB753}"/>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4800"/>
              <a:t>How Will our ONA Covenant Make a difference? </a:t>
            </a:r>
          </a:p>
        </p:txBody>
      </p:sp>
      <p:sp>
        <p:nvSpPr>
          <p:cNvPr id="14" name="Rectangle 1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4901B3-35F9-40B0-8BB0-A2F982DF290A}"/>
              </a:ext>
            </a:extLst>
          </p:cNvPr>
          <p:cNvPicPr>
            <a:picLocks noChangeAspect="1"/>
          </p:cNvPicPr>
          <p:nvPr/>
        </p:nvPicPr>
        <p:blipFill rotWithShape="1">
          <a:blip r:embed="rId4"/>
          <a:srcRect r="2680" b="-3"/>
          <a:stretch/>
        </p:blipFill>
        <p:spPr>
          <a:xfrm>
            <a:off x="1289902" y="1286928"/>
            <a:ext cx="2699540" cy="4284145"/>
          </a:xfrm>
          <a:prstGeom prst="rect">
            <a:avLst/>
          </a:prstGeom>
        </p:spPr>
      </p:pic>
    </p:spTree>
    <p:extLst>
      <p:ext uri="{BB962C8B-B14F-4D97-AF65-F5344CB8AC3E}">
        <p14:creationId xmlns:p14="http://schemas.microsoft.com/office/powerpoint/2010/main" val="3978658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E04D1F2-69FB-4E5F-83FB-82C298BF9A3C}"/>
              </a:ext>
            </a:extLst>
          </p:cNvPr>
          <p:cNvSpPr>
            <a:spLocks noGrp="1"/>
          </p:cNvSpPr>
          <p:nvPr>
            <p:ph idx="1"/>
          </p:nvPr>
        </p:nvSpPr>
        <p:spPr>
          <a:xfrm>
            <a:off x="685799" y="1490870"/>
            <a:ext cx="10962861" cy="4727815"/>
          </a:xfrm>
        </p:spPr>
        <p:txBody>
          <a:bodyPr>
            <a:normAutofit fontScale="92500"/>
          </a:bodyPr>
          <a:lstStyle/>
          <a:p>
            <a:pPr marL="0" indent="0">
              <a:buNone/>
            </a:pPr>
            <a:r>
              <a:rPr lang="en-US" sz="2800" dirty="0"/>
              <a:t>Your ONA covenant will make a difference to lesbian, gay, bisexual, and transgender adults who have personally experienced silence or condemnation in other churches. It will make a difference to LGBT youth who are at higher risk for suicide when they experience bullying or mistreatment because of their sexual orientation or gender expression. It will make a difference to parents of LGBT children whose families need the same affirmation and support congregations offer to other families. It will make a difference to LGBT seniors who are often closeted, isolated or abused in retirement communities and nursing homes. It will make a difference to all Christians who experience a deeper understanding of the Gospel and a stronger commitment to Gospel values when the congregation reaches out in love.</a:t>
            </a:r>
          </a:p>
          <a:p>
            <a:endParaRPr lang="en-US" dirty="0"/>
          </a:p>
        </p:txBody>
      </p:sp>
    </p:spTree>
    <p:extLst>
      <p:ext uri="{BB962C8B-B14F-4D97-AF65-F5344CB8AC3E}">
        <p14:creationId xmlns:p14="http://schemas.microsoft.com/office/powerpoint/2010/main" val="316837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7" name="Picture 36">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39" name="Rectangle 38">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8DC6B-D930-4E25-80FE-D84AFC10E855}"/>
              </a:ext>
            </a:extLst>
          </p:cNvPr>
          <p:cNvSpPr>
            <a:spLocks noGrp="1"/>
          </p:cNvSpPr>
          <p:nvPr>
            <p:ph type="title"/>
          </p:nvPr>
        </p:nvSpPr>
        <p:spPr>
          <a:xfrm>
            <a:off x="5615888" y="673240"/>
            <a:ext cx="6112286" cy="3446373"/>
          </a:xfrm>
          <a:noFill/>
          <a:ln w="19050">
            <a:noFill/>
            <a:prstDash val="dash"/>
          </a:ln>
        </p:spPr>
        <p:txBody>
          <a:bodyPr vert="horz" lIns="91440" tIns="45720" rIns="91440" bIns="45720" rtlCol="0" anchor="b">
            <a:normAutofit/>
          </a:bodyPr>
          <a:lstStyle/>
          <a:p>
            <a:r>
              <a:rPr lang="en-US" sz="4400"/>
              <a:t>If we are already LGBT Welcoming… </a:t>
            </a:r>
            <a:r>
              <a:rPr lang="en-US" sz="4400" b="1"/>
              <a:t>Why do we need to be Open and Affirming? </a:t>
            </a:r>
          </a:p>
        </p:txBody>
      </p:sp>
      <p:sp>
        <p:nvSpPr>
          <p:cNvPr id="41" name="Rectangle 40">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55592EE-7384-43A7-9193-749FC4836866}"/>
              </a:ext>
            </a:extLst>
          </p:cNvPr>
          <p:cNvPicPr>
            <a:picLocks noChangeAspect="1"/>
          </p:cNvPicPr>
          <p:nvPr/>
        </p:nvPicPr>
        <p:blipFill rotWithShape="1">
          <a:blip r:embed="rId4"/>
          <a:srcRect t="86" r="-1" b="11835"/>
          <a:stretch/>
        </p:blipFill>
        <p:spPr>
          <a:xfrm>
            <a:off x="1289902" y="1286928"/>
            <a:ext cx="2699540" cy="4284145"/>
          </a:xfrm>
          <a:prstGeom prst="rect">
            <a:avLst/>
          </a:prstGeom>
        </p:spPr>
      </p:pic>
    </p:spTree>
    <p:extLst>
      <p:ext uri="{BB962C8B-B14F-4D97-AF65-F5344CB8AC3E}">
        <p14:creationId xmlns:p14="http://schemas.microsoft.com/office/powerpoint/2010/main" val="670581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2030BDF-0BB3-4522-BCDB-A7F7293C9A69}"/>
              </a:ext>
            </a:extLst>
          </p:cNvPr>
          <p:cNvSpPr>
            <a:spLocks noGrp="1"/>
          </p:cNvSpPr>
          <p:nvPr>
            <p:ph idx="1"/>
          </p:nvPr>
        </p:nvSpPr>
        <p:spPr>
          <a:xfrm>
            <a:off x="636104" y="1769166"/>
            <a:ext cx="10952922" cy="4870174"/>
          </a:xfrm>
        </p:spPr>
        <p:txBody>
          <a:bodyPr>
            <a:normAutofit/>
          </a:bodyPr>
          <a:lstStyle/>
          <a:p>
            <a:pPr marL="0" indent="0">
              <a:buNone/>
            </a:pPr>
            <a:r>
              <a:rPr lang="en-US" sz="2800" dirty="0"/>
              <a:t>Each Open and Affirming congregation is part of a growing movement of LGBT-welcoming churches in the United Church of Christ. When your covenant is certified, your congregation will be officially listed on the Coalition and UCC websites as an ONA church, and on other sites often used by LGBT Christians searching for a church family. Moreover, you will be connected with other ONA congregations and with the Coalition’s resources on evangelism, worship and advocacy. And by participating in the ONA movement, your congregation will be able to share its gifts with other congregations that are exploring ONA for the first time, or seeking new ways to live into their ONA covenant.</a:t>
            </a:r>
          </a:p>
          <a:p>
            <a:endParaRPr lang="en-US" dirty="0"/>
          </a:p>
        </p:txBody>
      </p:sp>
    </p:spTree>
    <p:extLst>
      <p:ext uri="{BB962C8B-B14F-4D97-AF65-F5344CB8AC3E}">
        <p14:creationId xmlns:p14="http://schemas.microsoft.com/office/powerpoint/2010/main" val="4201422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7CA1C-9D00-4ED1-A1D3-D01A9932B3AE}"/>
              </a:ext>
            </a:extLst>
          </p:cNvPr>
          <p:cNvSpPr>
            <a:spLocks noGrp="1"/>
          </p:cNvSpPr>
          <p:nvPr>
            <p:ph type="title"/>
          </p:nvPr>
        </p:nvSpPr>
        <p:spPr>
          <a:xfrm>
            <a:off x="5029199" y="673240"/>
            <a:ext cx="6538601" cy="2031093"/>
          </a:xfrm>
          <a:noFill/>
          <a:ln w="19050">
            <a:noFill/>
            <a:prstDash val="dash"/>
          </a:ln>
        </p:spPr>
        <p:txBody>
          <a:bodyPr vert="horz" lIns="91440" tIns="45720" rIns="91440" bIns="45720" rtlCol="0" anchor="b">
            <a:normAutofit fontScale="90000"/>
          </a:bodyPr>
          <a:lstStyle/>
          <a:p>
            <a:r>
              <a:rPr lang="en-US" sz="4800" dirty="0"/>
              <a:t>Can we simply say, “</a:t>
            </a:r>
            <a:r>
              <a:rPr lang="en-US" sz="4800" b="1" dirty="0"/>
              <a:t>All Are Welcome</a:t>
            </a:r>
            <a:r>
              <a:rPr lang="en-US" sz="4800" dirty="0"/>
              <a:t>”? </a:t>
            </a:r>
          </a:p>
        </p:txBody>
      </p:sp>
      <p:sp>
        <p:nvSpPr>
          <p:cNvPr id="14" name="Rectangle 1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5843F01-DEFD-4537-92A7-9860052D2E07}"/>
              </a:ext>
            </a:extLst>
          </p:cNvPr>
          <p:cNvPicPr>
            <a:picLocks noChangeAspect="1"/>
          </p:cNvPicPr>
          <p:nvPr/>
        </p:nvPicPr>
        <p:blipFill rotWithShape="1">
          <a:blip r:embed="rId4"/>
          <a:srcRect r="27570" b="-3"/>
          <a:stretch/>
        </p:blipFill>
        <p:spPr>
          <a:xfrm>
            <a:off x="1289902" y="1286928"/>
            <a:ext cx="2699540" cy="4284145"/>
          </a:xfrm>
          <a:prstGeom prst="rect">
            <a:avLst/>
          </a:prstGeom>
        </p:spPr>
      </p:pic>
    </p:spTree>
    <p:extLst>
      <p:ext uri="{BB962C8B-B14F-4D97-AF65-F5344CB8AC3E}">
        <p14:creationId xmlns:p14="http://schemas.microsoft.com/office/powerpoint/2010/main" val="3988012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35" name="Picture 1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2D0308EC-7340-4AAA-8E8E-B8C808CD906B}"/>
              </a:ext>
            </a:extLst>
          </p:cNvPr>
          <p:cNvSpPr>
            <a:spLocks noGrp="1"/>
          </p:cNvSpPr>
          <p:nvPr>
            <p:ph type="title"/>
          </p:nvPr>
        </p:nvSpPr>
        <p:spPr>
          <a:xfrm>
            <a:off x="8536277" y="673240"/>
            <a:ext cx="3031524" cy="3446373"/>
          </a:xfrm>
          <a:noFill/>
          <a:ln w="19050">
            <a:noFill/>
            <a:prstDash val="dash"/>
          </a:ln>
        </p:spPr>
        <p:txBody>
          <a:bodyPr vert="horz" lIns="91440" tIns="45720" rIns="91440" bIns="45720" rtlCol="0" anchor="b">
            <a:normAutofit/>
          </a:bodyPr>
          <a:lstStyle/>
          <a:p>
            <a:r>
              <a:rPr lang="en-US" sz="4800"/>
              <a:t>Opening Prayer</a:t>
            </a:r>
          </a:p>
        </p:txBody>
      </p:sp>
      <p:pic>
        <p:nvPicPr>
          <p:cNvPr id="4" name="Content Placeholder 3">
            <a:extLst>
              <a:ext uri="{FF2B5EF4-FFF2-40B4-BE49-F238E27FC236}">
                <a16:creationId xmlns:a16="http://schemas.microsoft.com/office/drawing/2014/main" id="{5516C2FD-6017-44F5-9996-C66286D170E8}"/>
              </a:ext>
            </a:extLst>
          </p:cNvPr>
          <p:cNvPicPr>
            <a:picLocks noChangeAspect="1"/>
          </p:cNvPicPr>
          <p:nvPr/>
        </p:nvPicPr>
        <p:blipFill rotWithShape="1">
          <a:blip r:embed="rId4"/>
          <a:srcRect l="3094" r="5984" b="-1"/>
          <a:stretch/>
        </p:blipFill>
        <p:spPr>
          <a:xfrm>
            <a:off x="2405" y="10"/>
            <a:ext cx="7794245" cy="6857990"/>
          </a:xfrm>
          <a:prstGeom prst="rect">
            <a:avLst/>
          </a:prstGeom>
        </p:spPr>
      </p:pic>
      <p:sp>
        <p:nvSpPr>
          <p:cNvPr id="13" name="Rectangle 12">
            <a:extLst>
              <a:ext uri="{FF2B5EF4-FFF2-40B4-BE49-F238E27FC236}">
                <a16:creationId xmlns:a16="http://schemas.microsoft.com/office/drawing/2014/main" id="{2DFFD9D3-0E77-42C3-B89D-A987E7760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48F185-A6F4-40C2-A466-5CB3F23F2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570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995809-1108-4F9C-BD33-81A4CCCDFD98}"/>
              </a:ext>
            </a:extLst>
          </p:cNvPr>
          <p:cNvSpPr>
            <a:spLocks noGrp="1"/>
          </p:cNvSpPr>
          <p:nvPr>
            <p:ph type="title"/>
          </p:nvPr>
        </p:nvSpPr>
        <p:spPr/>
        <p:txBody>
          <a:bodyPr>
            <a:normAutofit fontScale="90000"/>
          </a:bodyPr>
          <a:lstStyle/>
          <a:p>
            <a:r>
              <a:rPr lang="en-US" dirty="0"/>
              <a:t>Can we simply say, </a:t>
            </a:r>
            <a:br>
              <a:rPr lang="en-US" dirty="0"/>
            </a:br>
            <a:r>
              <a:rPr lang="en-US" dirty="0"/>
              <a:t>“all people are welcome”?</a:t>
            </a:r>
            <a:br>
              <a:rPr lang="en-US" dirty="0"/>
            </a:br>
            <a:endParaRPr lang="en-US" dirty="0"/>
          </a:p>
        </p:txBody>
      </p:sp>
      <p:sp>
        <p:nvSpPr>
          <p:cNvPr id="4" name="Content Placeholder 3">
            <a:extLst>
              <a:ext uri="{FF2B5EF4-FFF2-40B4-BE49-F238E27FC236}">
                <a16:creationId xmlns:a16="http://schemas.microsoft.com/office/drawing/2014/main" id="{E5E825D5-E37B-436B-B4B9-1A73E0017F57}"/>
              </a:ext>
            </a:extLst>
          </p:cNvPr>
          <p:cNvSpPr>
            <a:spLocks noGrp="1"/>
          </p:cNvSpPr>
          <p:nvPr>
            <p:ph idx="1"/>
          </p:nvPr>
        </p:nvSpPr>
        <p:spPr/>
        <p:txBody>
          <a:bodyPr/>
          <a:lstStyle/>
          <a:p>
            <a:pPr marL="0" indent="0">
              <a:buNone/>
            </a:pPr>
            <a:r>
              <a:rPr lang="en-US" sz="2800" dirty="0"/>
              <a:t>No, not if you wish to be listed by the Coalition as an Open and Affirming congregation. LGBT Christians have learned from painful experience that a vague welcome often doesn’t include them and their families. The words are important. Just as a marriage covenant normally centers on an exchange of vows, an ONA covenant shows that the congregation is serious about its commitment to LGBT inclusion.</a:t>
            </a:r>
          </a:p>
          <a:p>
            <a:pPr marL="0" indent="0">
              <a:buNone/>
            </a:pPr>
            <a:endParaRPr lang="en-US" dirty="0"/>
          </a:p>
        </p:txBody>
      </p:sp>
    </p:spTree>
    <p:extLst>
      <p:ext uri="{BB962C8B-B14F-4D97-AF65-F5344CB8AC3E}">
        <p14:creationId xmlns:p14="http://schemas.microsoft.com/office/powerpoint/2010/main" val="94810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7">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9" name="Picture 9">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3C9DF4A3-606E-498A-8FBE-6FBD497196E2}"/>
              </a:ext>
            </a:extLst>
          </p:cNvPr>
          <p:cNvSpPr>
            <a:spLocks noGrp="1"/>
          </p:cNvSpPr>
          <p:nvPr>
            <p:ph type="title"/>
          </p:nvPr>
        </p:nvSpPr>
        <p:spPr>
          <a:xfrm>
            <a:off x="6583920" y="673240"/>
            <a:ext cx="4983882" cy="3446373"/>
          </a:xfrm>
          <a:noFill/>
          <a:ln w="19050">
            <a:noFill/>
            <a:prstDash val="dash"/>
          </a:ln>
        </p:spPr>
        <p:txBody>
          <a:bodyPr vert="horz" lIns="91440" tIns="45720" rIns="91440" bIns="45720" rtlCol="0" anchor="b">
            <a:normAutofit/>
          </a:bodyPr>
          <a:lstStyle/>
          <a:p>
            <a:r>
              <a:rPr lang="en-US" sz="4800" dirty="0"/>
              <a:t>What is a </a:t>
            </a:r>
            <a:br>
              <a:rPr lang="en-US" sz="4800" dirty="0"/>
            </a:br>
            <a:r>
              <a:rPr lang="en-US" sz="4800" dirty="0"/>
              <a:t> covenant versus</a:t>
            </a:r>
            <a:br>
              <a:rPr lang="en-US" sz="4800" dirty="0"/>
            </a:br>
            <a:r>
              <a:rPr lang="en-US" sz="4800" dirty="0"/>
              <a:t> a contract? </a:t>
            </a:r>
          </a:p>
        </p:txBody>
      </p:sp>
      <p:sp useBgFill="1">
        <p:nvSpPr>
          <p:cNvPr id="20" name="Rectangle 11">
            <a:extLst>
              <a:ext uri="{FF2B5EF4-FFF2-40B4-BE49-F238E27FC236}">
                <a16:creationId xmlns:a16="http://schemas.microsoft.com/office/drawing/2014/main" id="{A6621E27-B4D3-4EEA-8F4D-BB759FD24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5706359"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13">
            <a:extLst>
              <a:ext uri="{FF2B5EF4-FFF2-40B4-BE49-F238E27FC236}">
                <a16:creationId xmlns:a16="http://schemas.microsoft.com/office/drawing/2014/main" id="{9DCD9119-A5D2-4D09-BCB2-70ABD368D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9D053BC-DD45-4983-89CD-C0E62DFA1279}"/>
              </a:ext>
            </a:extLst>
          </p:cNvPr>
          <p:cNvPicPr>
            <a:picLocks noChangeAspect="1"/>
          </p:cNvPicPr>
          <p:nvPr/>
        </p:nvPicPr>
        <p:blipFill>
          <a:blip r:embed="rId4"/>
          <a:stretch>
            <a:fillRect/>
          </a:stretch>
        </p:blipFill>
        <p:spPr>
          <a:xfrm>
            <a:off x="1154526" y="643464"/>
            <a:ext cx="4453556" cy="5566946"/>
          </a:xfrm>
          <a:prstGeom prst="rect">
            <a:avLst/>
          </a:prstGeom>
        </p:spPr>
      </p:pic>
    </p:spTree>
    <p:extLst>
      <p:ext uri="{BB962C8B-B14F-4D97-AF65-F5344CB8AC3E}">
        <p14:creationId xmlns:p14="http://schemas.microsoft.com/office/powerpoint/2010/main" val="207620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F86B-FC4E-4A5D-9B56-3F5C6DF098D3}"/>
              </a:ext>
            </a:extLst>
          </p:cNvPr>
          <p:cNvSpPr>
            <a:spLocks noGrp="1"/>
          </p:cNvSpPr>
          <p:nvPr>
            <p:ph type="title"/>
          </p:nvPr>
        </p:nvSpPr>
        <p:spPr/>
        <p:txBody>
          <a:bodyPr/>
          <a:lstStyle/>
          <a:p>
            <a:r>
              <a:rPr lang="en-US" dirty="0"/>
              <a:t>What is the Difference Between a Contract and a Covenant? </a:t>
            </a:r>
          </a:p>
        </p:txBody>
      </p:sp>
      <p:sp>
        <p:nvSpPr>
          <p:cNvPr id="3" name="Content Placeholder 2">
            <a:extLst>
              <a:ext uri="{FF2B5EF4-FFF2-40B4-BE49-F238E27FC236}">
                <a16:creationId xmlns:a16="http://schemas.microsoft.com/office/drawing/2014/main" id="{ABB4C7F0-6BF4-4BFC-AD76-CC0D2BFDDA7B}"/>
              </a:ext>
            </a:extLst>
          </p:cNvPr>
          <p:cNvSpPr>
            <a:spLocks noGrp="1"/>
          </p:cNvSpPr>
          <p:nvPr>
            <p:ph idx="1"/>
          </p:nvPr>
        </p:nvSpPr>
        <p:spPr/>
        <p:txBody>
          <a:bodyPr>
            <a:normAutofit fontScale="92500" lnSpcReduction="10000"/>
          </a:bodyPr>
          <a:lstStyle/>
          <a:p>
            <a:r>
              <a:rPr lang="en-US" sz="2400" dirty="0"/>
              <a:t>A Contract says: I don’t trust you. You don’t trust me. I’m going to watch you and you watch me to make sure I keep to our legal agreement. </a:t>
            </a:r>
          </a:p>
          <a:p>
            <a:endParaRPr lang="en-US" sz="2400" dirty="0"/>
          </a:p>
          <a:p>
            <a:r>
              <a:rPr lang="en-US" sz="2400" dirty="0"/>
              <a:t>A Covenant says: I love you. You love me. We are going to write down our understanding of our relationship and pray that God brings us closer together in this spiritual and theological agreement. </a:t>
            </a:r>
          </a:p>
          <a:p>
            <a:pPr marL="0" indent="0">
              <a:buNone/>
            </a:pPr>
            <a:endParaRPr lang="en-US" sz="2400" dirty="0"/>
          </a:p>
          <a:p>
            <a:pPr marL="0" indent="0">
              <a:buNone/>
            </a:pPr>
            <a:r>
              <a:rPr lang="en-US" sz="2400" dirty="0"/>
              <a:t>Ex. Genesis 17:7 English Standard Version (ESV)</a:t>
            </a:r>
          </a:p>
          <a:p>
            <a:pPr marL="0" indent="0">
              <a:buNone/>
            </a:pPr>
            <a:r>
              <a:rPr lang="en-US" sz="2400" dirty="0"/>
              <a:t>7 And I will establish my covenant between me and you and your offspring after you throughout their generations for an everlasting covenant, to be God to you and to your offspring after you.</a:t>
            </a:r>
          </a:p>
        </p:txBody>
      </p:sp>
    </p:spTree>
    <p:extLst>
      <p:ext uri="{BB962C8B-B14F-4D97-AF65-F5344CB8AC3E}">
        <p14:creationId xmlns:p14="http://schemas.microsoft.com/office/powerpoint/2010/main" val="42679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93A62-67B1-4A7B-BDAD-E39C48A5AD78}"/>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4800"/>
              <a:t>What Exactly is an </a:t>
            </a:r>
            <a:br>
              <a:rPr lang="en-US" sz="4800"/>
            </a:br>
            <a:r>
              <a:rPr lang="en-US" sz="4800"/>
              <a:t>ONA Covenant</a:t>
            </a:r>
          </a:p>
        </p:txBody>
      </p:sp>
      <p:sp useBgFill="1">
        <p:nvSpPr>
          <p:cNvPr id="14" name="Rectangle 1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638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056DAF0-1B9E-4459-B4AC-A4F767A1A227}"/>
              </a:ext>
            </a:extLst>
          </p:cNvPr>
          <p:cNvPicPr>
            <a:picLocks noChangeAspect="1"/>
          </p:cNvPicPr>
          <p:nvPr/>
        </p:nvPicPr>
        <p:blipFill rotWithShape="1">
          <a:blip r:embed="rId4"/>
          <a:srcRect l="11777" r="3390"/>
          <a:stretch/>
        </p:blipFill>
        <p:spPr>
          <a:xfrm>
            <a:off x="-4" y="10"/>
            <a:ext cx="4654291" cy="6857990"/>
          </a:xfrm>
          <a:prstGeom prst="rect">
            <a:avLst/>
          </a:prstGeom>
        </p:spPr>
      </p:pic>
      <p:sp>
        <p:nvSpPr>
          <p:cNvPr id="16" name="Rectangle 1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605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95ADED-DF18-4335-AC5F-F1AFC0B696F2}"/>
              </a:ext>
            </a:extLst>
          </p:cNvPr>
          <p:cNvSpPr>
            <a:spLocks noGrp="1"/>
          </p:cNvSpPr>
          <p:nvPr>
            <p:ph idx="1"/>
          </p:nvPr>
        </p:nvSpPr>
        <p:spPr/>
        <p:txBody>
          <a:bodyPr/>
          <a:lstStyle/>
          <a:p>
            <a:pPr marL="0" indent="0">
              <a:buNone/>
            </a:pPr>
            <a:r>
              <a:rPr lang="en-US" sz="2800" dirty="0"/>
              <a:t>A written covenant is essential to put your church on record that it is truly an Open and Affirming Congregation and is a requirement for certification. A covenant will show LGBTQ seekers that your church is a safe spiritual home for them and their families. Use language that is authentic, reflects your congregation’s values, and includes a specific welcome to the transgender community.</a:t>
            </a:r>
          </a:p>
          <a:p>
            <a:endParaRPr lang="en-US" dirty="0"/>
          </a:p>
        </p:txBody>
      </p:sp>
    </p:spTree>
    <p:extLst>
      <p:ext uri="{BB962C8B-B14F-4D97-AF65-F5344CB8AC3E}">
        <p14:creationId xmlns:p14="http://schemas.microsoft.com/office/powerpoint/2010/main" val="3076029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3B3BAE9F-954D-4916-BC2E-2E10302F38C2}"/>
              </a:ext>
            </a:extLst>
          </p:cNvPr>
          <p:cNvSpPr>
            <a:spLocks noGrp="1"/>
          </p:cNvSpPr>
          <p:nvPr>
            <p:ph type="title"/>
          </p:nvPr>
        </p:nvSpPr>
        <p:spPr>
          <a:xfrm>
            <a:off x="8536277" y="673240"/>
            <a:ext cx="3031524" cy="3446373"/>
          </a:xfrm>
          <a:noFill/>
          <a:ln w="19050">
            <a:noFill/>
            <a:prstDash val="dash"/>
          </a:ln>
        </p:spPr>
        <p:txBody>
          <a:bodyPr vert="horz" lIns="91440" tIns="45720" rIns="91440" bIns="45720" rtlCol="0" anchor="b">
            <a:normAutofit/>
          </a:bodyPr>
          <a:lstStyle/>
          <a:p>
            <a:r>
              <a:rPr lang="en-US" sz="2600"/>
              <a:t>Our Church’s ONA Covenant is the beginning not the end of our Journey of Faith!</a:t>
            </a:r>
          </a:p>
        </p:txBody>
      </p:sp>
      <p:pic>
        <p:nvPicPr>
          <p:cNvPr id="3" name="Picture 2">
            <a:extLst>
              <a:ext uri="{FF2B5EF4-FFF2-40B4-BE49-F238E27FC236}">
                <a16:creationId xmlns:a16="http://schemas.microsoft.com/office/drawing/2014/main" id="{FB06E3F9-2ACC-4579-982C-5FA426FF0C27}"/>
              </a:ext>
            </a:extLst>
          </p:cNvPr>
          <p:cNvPicPr>
            <a:picLocks noChangeAspect="1"/>
          </p:cNvPicPr>
          <p:nvPr/>
        </p:nvPicPr>
        <p:blipFill rotWithShape="1">
          <a:blip r:embed="rId4"/>
          <a:srcRect t="12221" b="17389"/>
          <a:stretch/>
        </p:blipFill>
        <p:spPr>
          <a:xfrm>
            <a:off x="2405" y="10"/>
            <a:ext cx="7794245" cy="6857990"/>
          </a:xfrm>
          <a:prstGeom prst="rect">
            <a:avLst/>
          </a:prstGeom>
        </p:spPr>
      </p:pic>
      <p:sp>
        <p:nvSpPr>
          <p:cNvPr id="12" name="Rectangle 11">
            <a:extLst>
              <a:ext uri="{FF2B5EF4-FFF2-40B4-BE49-F238E27FC236}">
                <a16:creationId xmlns:a16="http://schemas.microsoft.com/office/drawing/2014/main" id="{2DFFD9D3-0E77-42C3-B89D-A987E7760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48F185-A6F4-40C2-A466-5CB3F23F2F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6651" y="0"/>
            <a:ext cx="1645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57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710E6D0-7696-4AC3-BAC6-373E7DE70B68}"/>
              </a:ext>
            </a:extLst>
          </p:cNvPr>
          <p:cNvPicPr>
            <a:picLocks noChangeAspect="1"/>
          </p:cNvPicPr>
          <p:nvPr/>
        </p:nvPicPr>
        <p:blipFill>
          <a:blip r:embed="rId2"/>
          <a:stretch>
            <a:fillRect/>
          </a:stretch>
        </p:blipFill>
        <p:spPr>
          <a:xfrm>
            <a:off x="211559" y="1928191"/>
            <a:ext cx="11371224" cy="2643809"/>
          </a:xfrm>
          <a:prstGeom prst="rect">
            <a:avLst/>
          </a:prstGeom>
        </p:spPr>
      </p:pic>
    </p:spTree>
    <p:extLst>
      <p:ext uri="{BB962C8B-B14F-4D97-AF65-F5344CB8AC3E}">
        <p14:creationId xmlns:p14="http://schemas.microsoft.com/office/powerpoint/2010/main" val="240095922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C51A08-FA97-4E60-AD71-EC6F4DDB5CC8}"/>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4800"/>
              <a:t>What is the essence of an</a:t>
            </a:r>
            <a:br>
              <a:rPr lang="en-US" sz="4800"/>
            </a:br>
            <a:r>
              <a:rPr lang="en-US" sz="4800"/>
              <a:t> ona Covenant</a:t>
            </a:r>
          </a:p>
        </p:txBody>
      </p:sp>
      <p:sp>
        <p:nvSpPr>
          <p:cNvPr id="14" name="Rectangle 13">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in a blue shirt&#10;&#10;Description automatically generated">
            <a:extLst>
              <a:ext uri="{FF2B5EF4-FFF2-40B4-BE49-F238E27FC236}">
                <a16:creationId xmlns:a16="http://schemas.microsoft.com/office/drawing/2014/main" id="{3D6A5A33-61CE-48FB-84B4-1010D0C9F4A0}"/>
              </a:ext>
            </a:extLst>
          </p:cNvPr>
          <p:cNvPicPr>
            <a:picLocks noChangeAspect="1"/>
          </p:cNvPicPr>
          <p:nvPr/>
        </p:nvPicPr>
        <p:blipFill rotWithShape="1">
          <a:blip r:embed="rId4"/>
          <a:srcRect l="4992" r="16239" b="-3"/>
          <a:stretch/>
        </p:blipFill>
        <p:spPr>
          <a:xfrm>
            <a:off x="1289902" y="1286928"/>
            <a:ext cx="2699540" cy="4284145"/>
          </a:xfrm>
          <a:prstGeom prst="rect">
            <a:avLst/>
          </a:prstGeom>
        </p:spPr>
      </p:pic>
    </p:spTree>
    <p:extLst>
      <p:ext uri="{BB962C8B-B14F-4D97-AF65-F5344CB8AC3E}">
        <p14:creationId xmlns:p14="http://schemas.microsoft.com/office/powerpoint/2010/main" val="241913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AC6EBE12-9B3E-43CB-B552-2C7A138537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4" name="Picture 28">
            <a:extLst>
              <a:ext uri="{FF2B5EF4-FFF2-40B4-BE49-F238E27FC236}">
                <a16:creationId xmlns:a16="http://schemas.microsoft.com/office/drawing/2014/main" id="{137465C4-4FD6-41C0-9B8F-23FDEF4244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Content Placeholder 3">
            <a:extLst>
              <a:ext uri="{FF2B5EF4-FFF2-40B4-BE49-F238E27FC236}">
                <a16:creationId xmlns:a16="http://schemas.microsoft.com/office/drawing/2014/main" id="{35236F85-5FE9-451C-8D58-F3A656013E7E}"/>
              </a:ext>
            </a:extLst>
          </p:cNvPr>
          <p:cNvSpPr>
            <a:spLocks noGrp="1"/>
          </p:cNvSpPr>
          <p:nvPr>
            <p:ph idx="1"/>
          </p:nvPr>
        </p:nvSpPr>
        <p:spPr>
          <a:xfrm>
            <a:off x="485479" y="1757239"/>
            <a:ext cx="4820477" cy="4285753"/>
          </a:xfrm>
        </p:spPr>
        <p:txBody>
          <a:bodyPr>
            <a:normAutofit lnSpcReduction="10000"/>
          </a:bodyPr>
          <a:lstStyle/>
          <a:p>
            <a:pPr marL="0" lvl="0" indent="0">
              <a:spcBef>
                <a:spcPts val="0"/>
              </a:spcBef>
              <a:buNone/>
            </a:pPr>
            <a:r>
              <a:rPr lang="en-US" sz="2800" dirty="0">
                <a:solidFill>
                  <a:schemeClr val="bg1"/>
                </a:solidFill>
                <a:latin typeface="Helvetica" panose="020B0604020202020204" pitchFamily="34" charset="0"/>
                <a:ea typeface="Times New Roman" panose="02020603050405020304" pitchFamily="18" charset="0"/>
              </a:rPr>
              <a:t>It affirms a specific WELCOME to persons of all “sexual orientations, gender identities and gender expressions” (or persons who are “lesbian, gay, bisexual or transgender”) into the full life, ministry and sacraments of the church (e.g. membership, leadership, employment, marriage).</a:t>
            </a:r>
            <a:endParaRPr lang="en-US" sz="2800" dirty="0">
              <a:solidFill>
                <a:schemeClr val="bg1"/>
              </a:solidFill>
              <a:latin typeface="Times New Roman" panose="02020603050405020304" pitchFamily="18" charset="0"/>
              <a:ea typeface="Times New Roman" panose="02020603050405020304" pitchFamily="18" charset="0"/>
            </a:endParaRPr>
          </a:p>
          <a:p>
            <a:endParaRPr lang="en-US" sz="1800" dirty="0">
              <a:solidFill>
                <a:schemeClr val="bg1"/>
              </a:solidFill>
            </a:endParaRPr>
          </a:p>
        </p:txBody>
      </p:sp>
      <p:sp useBgFill="1">
        <p:nvSpPr>
          <p:cNvPr id="35" name="Rounded Rectangle 14">
            <a:extLst>
              <a:ext uri="{FF2B5EF4-FFF2-40B4-BE49-F238E27FC236}">
                <a16:creationId xmlns:a16="http://schemas.microsoft.com/office/drawing/2014/main" id="{AF2529C0-FA6B-474D-B1E5-73BA7011F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F2150CB-87EB-436C-AEBF-CE99CC4BCEE5}"/>
              </a:ext>
            </a:extLst>
          </p:cNvPr>
          <p:cNvPicPr>
            <a:picLocks noChangeAspect="1"/>
          </p:cNvPicPr>
          <p:nvPr/>
        </p:nvPicPr>
        <p:blipFill>
          <a:blip r:embed="rId3"/>
          <a:stretch>
            <a:fillRect/>
          </a:stretch>
        </p:blipFill>
        <p:spPr>
          <a:xfrm>
            <a:off x="6407004" y="2492782"/>
            <a:ext cx="4683948" cy="2295134"/>
          </a:xfrm>
          <a:prstGeom prst="rect">
            <a:avLst/>
          </a:prstGeom>
        </p:spPr>
      </p:pic>
    </p:spTree>
    <p:extLst>
      <p:ext uri="{BB962C8B-B14F-4D97-AF65-F5344CB8AC3E}">
        <p14:creationId xmlns:p14="http://schemas.microsoft.com/office/powerpoint/2010/main" val="1197576976"/>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3BAB6-50A8-458D-8EA5-9206F835535B}"/>
              </a:ext>
            </a:extLst>
          </p:cNvPr>
          <p:cNvSpPr>
            <a:spLocks noGrp="1"/>
          </p:cNvSpPr>
          <p:nvPr>
            <p:ph type="title"/>
          </p:nvPr>
        </p:nvSpPr>
        <p:spPr>
          <a:xfrm>
            <a:off x="619759" y="764373"/>
            <a:ext cx="6257291" cy="1293028"/>
          </a:xfrm>
        </p:spPr>
        <p:txBody>
          <a:bodyPr vert="horz" lIns="91440" tIns="45720" rIns="91440" bIns="45720" rtlCol="0">
            <a:normAutofit/>
          </a:bodyPr>
          <a:lstStyle/>
          <a:p>
            <a:br>
              <a:rPr lang="en-US" sz="1600" dirty="0"/>
            </a:br>
            <a:endParaRPr lang="en-US" sz="1600" i="1" dirty="0"/>
          </a:p>
        </p:txBody>
      </p:sp>
      <p:sp>
        <p:nvSpPr>
          <p:cNvPr id="3" name="Content Placeholder 2">
            <a:extLst>
              <a:ext uri="{FF2B5EF4-FFF2-40B4-BE49-F238E27FC236}">
                <a16:creationId xmlns:a16="http://schemas.microsoft.com/office/drawing/2014/main" id="{7431DBA6-FEE3-48AD-820D-279DBB2A0AB4}"/>
              </a:ext>
            </a:extLst>
          </p:cNvPr>
          <p:cNvSpPr>
            <a:spLocks noGrp="1"/>
          </p:cNvSpPr>
          <p:nvPr>
            <p:ph idx="1"/>
          </p:nvPr>
        </p:nvSpPr>
        <p:spPr>
          <a:xfrm>
            <a:off x="0" y="1637969"/>
            <a:ext cx="7188734" cy="4024125"/>
          </a:xfrm>
        </p:spPr>
        <p:txBody>
          <a:bodyPr vert="horz" lIns="91440" tIns="45720" rIns="91440" bIns="45720" rtlCol="0">
            <a:normAutofit lnSpcReduction="10000"/>
          </a:bodyPr>
          <a:lstStyle/>
          <a:p>
            <a:pPr marL="0" indent="0">
              <a:buNone/>
            </a:pPr>
            <a:r>
              <a:rPr lang="en-US" i="1" cap="all" dirty="0"/>
              <a:t>“</a:t>
            </a:r>
            <a:r>
              <a:rPr lang="en-US" cap="all" dirty="0">
                <a:ea typeface="+mj-ea"/>
                <a:cs typeface="+mj-cs"/>
              </a:rPr>
              <a:t>By Adopting  An Ona Covenant, </a:t>
            </a:r>
          </a:p>
          <a:p>
            <a:pPr marL="0" indent="0">
              <a:buNone/>
            </a:pPr>
            <a:r>
              <a:rPr lang="en-US" cap="all" dirty="0">
                <a:ea typeface="+mj-ea"/>
                <a:cs typeface="+mj-cs"/>
              </a:rPr>
              <a:t>A Congregation is taking Seriously The Apostle Paul’s admonition to,</a:t>
            </a:r>
          </a:p>
          <a:p>
            <a:pPr marL="0" indent="0">
              <a:buNone/>
            </a:pPr>
            <a:endParaRPr lang="en-US" cap="all" dirty="0">
              <a:ea typeface="+mj-ea"/>
              <a:cs typeface="+mj-cs"/>
            </a:endParaRPr>
          </a:p>
          <a:p>
            <a:pPr marL="0" indent="0">
              <a:buNone/>
            </a:pPr>
            <a:r>
              <a:rPr lang="en-US" sz="3600" i="1" cap="all" dirty="0">
                <a:solidFill>
                  <a:prstClr val="white"/>
                </a:solidFill>
                <a:ea typeface="+mj-ea"/>
                <a:cs typeface="+mj-cs"/>
              </a:rPr>
              <a:t>Accept one Another, </a:t>
            </a:r>
            <a:br>
              <a:rPr lang="en-US" sz="3600" i="1" cap="all" dirty="0">
                <a:solidFill>
                  <a:prstClr val="white"/>
                </a:solidFill>
                <a:ea typeface="+mj-ea"/>
                <a:cs typeface="+mj-cs"/>
              </a:rPr>
            </a:br>
            <a:r>
              <a:rPr lang="en-US" sz="3600" i="1" cap="all" dirty="0">
                <a:solidFill>
                  <a:prstClr val="white"/>
                </a:solidFill>
                <a:ea typeface="+mj-ea"/>
                <a:cs typeface="+mj-cs"/>
              </a:rPr>
              <a:t>just as Christ accepted you. In order to bring           praise to god.  </a:t>
            </a:r>
          </a:p>
          <a:p>
            <a:pPr marL="0" indent="0">
              <a:buNone/>
            </a:pPr>
            <a:r>
              <a:rPr lang="en-US" sz="3600" i="1" cap="all" dirty="0">
                <a:solidFill>
                  <a:prstClr val="white"/>
                </a:solidFill>
                <a:ea typeface="+mj-ea"/>
                <a:cs typeface="+mj-cs"/>
              </a:rPr>
              <a:t>Romans 15:7</a:t>
            </a:r>
            <a:endParaRPr lang="en-US" sz="3600" dirty="0"/>
          </a:p>
        </p:txBody>
      </p:sp>
      <p:sp useBgFill="1">
        <p:nvSpPr>
          <p:cNvPr id="47" name="Rectangle 46">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49B68D-30EC-4D1E-9C57-D7CC21678889}"/>
              </a:ext>
            </a:extLst>
          </p:cNvPr>
          <p:cNvPicPr>
            <a:picLocks noChangeAspect="1"/>
          </p:cNvPicPr>
          <p:nvPr/>
        </p:nvPicPr>
        <p:blipFill rotWithShape="1">
          <a:blip r:embed="rId2"/>
          <a:srcRect r="1" b="10838"/>
          <a:stretch/>
        </p:blipFill>
        <p:spPr>
          <a:xfrm>
            <a:off x="7519416" y="10"/>
            <a:ext cx="4672584" cy="6857989"/>
          </a:xfrm>
          <a:prstGeom prst="rect">
            <a:avLst/>
          </a:prstGeom>
        </p:spPr>
      </p:pic>
    </p:spTree>
    <p:extLst>
      <p:ext uri="{BB962C8B-B14F-4D97-AF65-F5344CB8AC3E}">
        <p14:creationId xmlns:p14="http://schemas.microsoft.com/office/powerpoint/2010/main" val="310383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9C65A1FD-5C3D-426A-9BE7-4A2275C71DC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60" name="Picture 59">
            <a:extLst>
              <a:ext uri="{FF2B5EF4-FFF2-40B4-BE49-F238E27FC236}">
                <a16:creationId xmlns:a16="http://schemas.microsoft.com/office/drawing/2014/main" id="{8A6AA155-06E3-4DCC-9440-CB5532BC6C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62" name="Rectangle 61">
            <a:extLst>
              <a:ext uri="{FF2B5EF4-FFF2-40B4-BE49-F238E27FC236}">
                <a16:creationId xmlns:a16="http://schemas.microsoft.com/office/drawing/2014/main" id="{5D043789-C366-46AC-B38E-C8FB008CA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148C0E-22D9-4FBF-AAE6-1BD0EBE14E60}"/>
              </a:ext>
            </a:extLst>
          </p:cNvPr>
          <p:cNvSpPr>
            <a:spLocks noGrp="1"/>
          </p:cNvSpPr>
          <p:nvPr>
            <p:ph type="title"/>
          </p:nvPr>
        </p:nvSpPr>
        <p:spPr>
          <a:xfrm>
            <a:off x="8397052" y="673240"/>
            <a:ext cx="3170749" cy="3446373"/>
          </a:xfrm>
          <a:noFill/>
          <a:ln w="19050">
            <a:noFill/>
            <a:prstDash val="dash"/>
          </a:ln>
        </p:spPr>
        <p:txBody>
          <a:bodyPr vert="horz" lIns="91440" tIns="45720" rIns="91440" bIns="45720" rtlCol="0" anchor="b">
            <a:normAutofit/>
          </a:bodyPr>
          <a:lstStyle/>
          <a:p>
            <a:pPr algn="l"/>
            <a:r>
              <a:rPr lang="en-US" sz="4800" b="1" dirty="0"/>
              <a:t>Ona Core Team</a:t>
            </a:r>
          </a:p>
        </p:txBody>
      </p:sp>
      <p:sp>
        <p:nvSpPr>
          <p:cNvPr id="64" name="Rectangle 63">
            <a:extLst>
              <a:ext uri="{FF2B5EF4-FFF2-40B4-BE49-F238E27FC236}">
                <a16:creationId xmlns:a16="http://schemas.microsoft.com/office/drawing/2014/main" id="{F8B04874-A529-4BBC-B665-99A7D1758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B25B5D2-2CE6-46C9-AECB-9F2D84692B81}"/>
              </a:ext>
            </a:extLst>
          </p:cNvPr>
          <p:cNvPicPr>
            <a:picLocks noChangeAspect="1"/>
          </p:cNvPicPr>
          <p:nvPr/>
        </p:nvPicPr>
        <p:blipFill rotWithShape="1">
          <a:blip r:embed="rId4"/>
          <a:srcRect l="6821" r="3223" b="4"/>
          <a:stretch/>
        </p:blipFill>
        <p:spPr>
          <a:xfrm>
            <a:off x="-4739" y="2715766"/>
            <a:ext cx="3726348" cy="4142232"/>
          </a:xfrm>
          <a:prstGeom prst="rect">
            <a:avLst/>
          </a:prstGeom>
        </p:spPr>
      </p:pic>
      <p:pic>
        <p:nvPicPr>
          <p:cNvPr id="66" name="Picture 65">
            <a:extLst>
              <a:ext uri="{FF2B5EF4-FFF2-40B4-BE49-F238E27FC236}">
                <a16:creationId xmlns:a16="http://schemas.microsoft.com/office/drawing/2014/main" id="{8C91E25C-646D-492D-BC8C-35871A6261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65006"/>
          <a:stretch/>
        </p:blipFill>
        <p:spPr>
          <a:xfrm>
            <a:off x="7925490" y="4375150"/>
            <a:ext cx="4266509" cy="2482850"/>
          </a:xfrm>
          <a:prstGeom prst="rect">
            <a:avLst/>
          </a:prstGeom>
        </p:spPr>
      </p:pic>
      <p:pic>
        <p:nvPicPr>
          <p:cNvPr id="7" name="Picture 6">
            <a:extLst>
              <a:ext uri="{FF2B5EF4-FFF2-40B4-BE49-F238E27FC236}">
                <a16:creationId xmlns:a16="http://schemas.microsoft.com/office/drawing/2014/main" id="{2ACC422F-CF06-45F9-A3B8-1F47C6AC8274}"/>
              </a:ext>
            </a:extLst>
          </p:cNvPr>
          <p:cNvPicPr>
            <a:picLocks noChangeAspect="1"/>
          </p:cNvPicPr>
          <p:nvPr/>
        </p:nvPicPr>
        <p:blipFill rotWithShape="1">
          <a:blip r:embed="rId5"/>
          <a:srcRect t="52050" r="-2" b="-2"/>
          <a:stretch/>
        </p:blipFill>
        <p:spPr>
          <a:xfrm>
            <a:off x="20" y="-1"/>
            <a:ext cx="3721588" cy="2624327"/>
          </a:xfrm>
          <a:prstGeom prst="rect">
            <a:avLst/>
          </a:prstGeom>
        </p:spPr>
      </p:pic>
      <p:pic>
        <p:nvPicPr>
          <p:cNvPr id="6" name="Picture 5">
            <a:extLst>
              <a:ext uri="{FF2B5EF4-FFF2-40B4-BE49-F238E27FC236}">
                <a16:creationId xmlns:a16="http://schemas.microsoft.com/office/drawing/2014/main" id="{94E326A4-A6E7-4BDE-9287-6461F51E3F3A}"/>
              </a:ext>
            </a:extLst>
          </p:cNvPr>
          <p:cNvPicPr>
            <a:picLocks noChangeAspect="1"/>
          </p:cNvPicPr>
          <p:nvPr/>
        </p:nvPicPr>
        <p:blipFill rotWithShape="1">
          <a:blip r:embed="rId6"/>
          <a:srcRect l="10050" r="-2" b="-2"/>
          <a:stretch/>
        </p:blipFill>
        <p:spPr>
          <a:xfrm>
            <a:off x="3829048" y="-1"/>
            <a:ext cx="3705606" cy="4119613"/>
          </a:xfrm>
          <a:prstGeom prst="rect">
            <a:avLst/>
          </a:prstGeom>
        </p:spPr>
      </p:pic>
      <p:pic>
        <p:nvPicPr>
          <p:cNvPr id="4" name="Picture 3">
            <a:extLst>
              <a:ext uri="{FF2B5EF4-FFF2-40B4-BE49-F238E27FC236}">
                <a16:creationId xmlns:a16="http://schemas.microsoft.com/office/drawing/2014/main" id="{3B62A741-F978-4851-A4BC-DBD250C2C450}"/>
              </a:ext>
            </a:extLst>
          </p:cNvPr>
          <p:cNvPicPr>
            <a:picLocks noChangeAspect="1"/>
          </p:cNvPicPr>
          <p:nvPr/>
        </p:nvPicPr>
        <p:blipFill rotWithShape="1">
          <a:blip r:embed="rId7"/>
          <a:srcRect t="21769" r="1" b="25470"/>
          <a:stretch/>
        </p:blipFill>
        <p:spPr>
          <a:xfrm>
            <a:off x="3829049" y="4233671"/>
            <a:ext cx="3705605" cy="2624327"/>
          </a:xfrm>
          <a:prstGeom prst="rect">
            <a:avLst/>
          </a:prstGeom>
        </p:spPr>
      </p:pic>
    </p:spTree>
    <p:extLst>
      <p:ext uri="{BB962C8B-B14F-4D97-AF65-F5344CB8AC3E}">
        <p14:creationId xmlns:p14="http://schemas.microsoft.com/office/powerpoint/2010/main" val="3256978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4D166-A3F4-45DD-849C-3BFEDC860528}"/>
              </a:ext>
            </a:extLst>
          </p:cNvPr>
          <p:cNvSpPr>
            <a:spLocks noGrp="1"/>
          </p:cNvSpPr>
          <p:nvPr>
            <p:ph type="title"/>
          </p:nvPr>
        </p:nvSpPr>
        <p:spPr/>
        <p:txBody>
          <a:bodyPr/>
          <a:lstStyle/>
          <a:p>
            <a:r>
              <a:rPr lang="en-US" dirty="0"/>
              <a:t>Acceptance</a:t>
            </a:r>
          </a:p>
        </p:txBody>
      </p:sp>
      <p:sp>
        <p:nvSpPr>
          <p:cNvPr id="3" name="Content Placeholder 2">
            <a:extLst>
              <a:ext uri="{FF2B5EF4-FFF2-40B4-BE49-F238E27FC236}">
                <a16:creationId xmlns:a16="http://schemas.microsoft.com/office/drawing/2014/main" id="{78FD0F7F-BB4E-4DB4-A586-20483744B51F}"/>
              </a:ext>
            </a:extLst>
          </p:cNvPr>
          <p:cNvSpPr>
            <a:spLocks noGrp="1"/>
          </p:cNvSpPr>
          <p:nvPr>
            <p:ph idx="1"/>
          </p:nvPr>
        </p:nvSpPr>
        <p:spPr/>
        <p:txBody>
          <a:bodyPr/>
          <a:lstStyle/>
          <a:p>
            <a:pPr marL="0" indent="0">
              <a:buNone/>
            </a:pPr>
            <a:r>
              <a:rPr lang="en-US" dirty="0"/>
              <a:t>You heard me say that the Core Team was involved in several social and cultural educational experiences in the past year. We brought back what we learned and shared it with you. We shared at the lectern on Sunday mornings, we shared in Adult Faith Formation classes, we posted things in the weekly bulletin, the Tower Bell or The Belfry. But I feel one of the most important activities we did this year involved all of you. </a:t>
            </a:r>
          </a:p>
        </p:txBody>
      </p:sp>
    </p:spTree>
    <p:extLst>
      <p:ext uri="{BB962C8B-B14F-4D97-AF65-F5344CB8AC3E}">
        <p14:creationId xmlns:p14="http://schemas.microsoft.com/office/powerpoint/2010/main" val="247937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C9F3-08C4-44EE-8F9C-F10CFA68859D}"/>
              </a:ext>
            </a:extLst>
          </p:cNvPr>
          <p:cNvSpPr>
            <a:spLocks noGrp="1"/>
          </p:cNvSpPr>
          <p:nvPr>
            <p:ph type="title"/>
          </p:nvPr>
        </p:nvSpPr>
        <p:spPr/>
        <p:txBody>
          <a:bodyPr/>
          <a:lstStyle/>
          <a:p>
            <a:r>
              <a:rPr lang="en-US" dirty="0"/>
              <a:t>Acceptance Cont. </a:t>
            </a:r>
          </a:p>
        </p:txBody>
      </p:sp>
      <p:sp>
        <p:nvSpPr>
          <p:cNvPr id="3" name="Content Placeholder 2">
            <a:extLst>
              <a:ext uri="{FF2B5EF4-FFF2-40B4-BE49-F238E27FC236}">
                <a16:creationId xmlns:a16="http://schemas.microsoft.com/office/drawing/2014/main" id="{C25DB487-4B56-4AF2-BDD9-63B444399B47}"/>
              </a:ext>
            </a:extLst>
          </p:cNvPr>
          <p:cNvSpPr>
            <a:spLocks noGrp="1"/>
          </p:cNvSpPr>
          <p:nvPr>
            <p:ph idx="1"/>
          </p:nvPr>
        </p:nvSpPr>
        <p:spPr/>
        <p:txBody>
          <a:bodyPr/>
          <a:lstStyle/>
          <a:p>
            <a:pPr marL="0" indent="0">
              <a:buNone/>
            </a:pPr>
            <a:r>
              <a:rPr lang="en-US" dirty="0"/>
              <a:t>The Core Team members deliberately engaged in graceful listening, gentle conversations with the friends and members of this congregation. We used conversations as a tool to get to know you, to learn what is in your hearts and on your minds. When we sat down to draft the proposed covenant, we crafted the words, the phrases, the meaning from what we heard you say. The Proposed Covenant is about showing the love that Christ taught us, showing our commitment to love all of God’s children. This Covenant  speaks from the heart of First Congregational United Church of Christ. </a:t>
            </a:r>
          </a:p>
        </p:txBody>
      </p:sp>
    </p:spTree>
    <p:extLst>
      <p:ext uri="{BB962C8B-B14F-4D97-AF65-F5344CB8AC3E}">
        <p14:creationId xmlns:p14="http://schemas.microsoft.com/office/powerpoint/2010/main" val="62481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ounded Rectangle 11">
            <a:extLst>
              <a:ext uri="{FF2B5EF4-FFF2-40B4-BE49-F238E27FC236}">
                <a16:creationId xmlns:a16="http://schemas.microsoft.com/office/drawing/2014/main" id="{4BCC8B00-7646-4C46-8DD7-701BCBEA9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03" y="643464"/>
            <a:ext cx="10905195"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nature&#10;&#10;Description automatically generated">
            <a:extLst>
              <a:ext uri="{FF2B5EF4-FFF2-40B4-BE49-F238E27FC236}">
                <a16:creationId xmlns:a16="http://schemas.microsoft.com/office/drawing/2014/main" id="{E619282D-2F16-4FA0-8D1A-B90EC1E2EA0E}"/>
              </a:ext>
            </a:extLst>
          </p:cNvPr>
          <p:cNvPicPr>
            <a:picLocks noGrp="1" noChangeAspect="1"/>
          </p:cNvPicPr>
          <p:nvPr>
            <p:ph idx="4294967295"/>
          </p:nvPr>
        </p:nvPicPr>
        <p:blipFill rotWithShape="1">
          <a:blip r:embed="rId2"/>
          <a:srcRect t="10909" b="2146"/>
          <a:stretch/>
        </p:blipFill>
        <p:spPr>
          <a:xfrm>
            <a:off x="870204" y="873252"/>
            <a:ext cx="10451592" cy="5111496"/>
          </a:xfrm>
          <a:prstGeom prst="rect">
            <a:avLst/>
          </a:prstGeom>
          <a:ln w="31750" cap="sq">
            <a:noFill/>
            <a:miter lim="800000"/>
          </a:ln>
        </p:spPr>
      </p:pic>
    </p:spTree>
    <p:extLst>
      <p:ext uri="{BB962C8B-B14F-4D97-AF65-F5344CB8AC3E}">
        <p14:creationId xmlns:p14="http://schemas.microsoft.com/office/powerpoint/2010/main" val="3493163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F496-248B-48E4-A173-B1FE73836CFF}"/>
              </a:ext>
            </a:extLst>
          </p:cNvPr>
          <p:cNvSpPr>
            <a:spLocks noGrp="1"/>
          </p:cNvSpPr>
          <p:nvPr>
            <p:ph type="title"/>
          </p:nvPr>
        </p:nvSpPr>
        <p:spPr>
          <a:xfrm>
            <a:off x="2895600" y="764373"/>
            <a:ext cx="8610600" cy="1293028"/>
          </a:xfrm>
        </p:spPr>
        <p:txBody>
          <a:bodyPr/>
          <a:lstStyle/>
          <a:p>
            <a:r>
              <a:rPr lang="en-US" dirty="0"/>
              <a:t>Proposed 2019 Covenant</a:t>
            </a:r>
          </a:p>
        </p:txBody>
      </p:sp>
      <p:sp>
        <p:nvSpPr>
          <p:cNvPr id="5" name="Content Placeholder 4">
            <a:extLst>
              <a:ext uri="{FF2B5EF4-FFF2-40B4-BE49-F238E27FC236}">
                <a16:creationId xmlns:a16="http://schemas.microsoft.com/office/drawing/2014/main" id="{E96846BF-572E-4078-BEB3-BE3A7E2473E2}"/>
              </a:ext>
            </a:extLst>
          </p:cNvPr>
          <p:cNvSpPr>
            <a:spLocks noGrp="1"/>
          </p:cNvSpPr>
          <p:nvPr>
            <p:ph idx="1"/>
          </p:nvPr>
        </p:nvSpPr>
        <p:spPr/>
        <p:txBody>
          <a:bodyPr>
            <a:normAutofit/>
          </a:bodyPr>
          <a:lstStyle/>
          <a:p>
            <a:pPr marL="0" indent="0">
              <a:buNone/>
            </a:pPr>
            <a:r>
              <a:rPr lang="en-US" sz="2800" b="1" dirty="0"/>
              <a:t>We the members and friends of First Congregational United Church of Christ, Jefferson, </a:t>
            </a:r>
          </a:p>
          <a:p>
            <a:pPr marL="0" indent="0">
              <a:buNone/>
            </a:pPr>
            <a:r>
              <a:rPr lang="en-US" sz="2800" b="1" dirty="0"/>
              <a:t>Ohio stand united in Christ’s love to proclaim this church as “Welcoming To All.” </a:t>
            </a:r>
          </a:p>
          <a:p>
            <a:pPr marL="0" indent="0">
              <a:buNone/>
            </a:pPr>
            <a:r>
              <a:rPr lang="en-US" sz="2800" b="1" dirty="0"/>
              <a:t>We affirm, “There is neither Jew nor Greek, there is neither slave nor free, there is no male </a:t>
            </a:r>
          </a:p>
          <a:p>
            <a:pPr marL="0" indent="0">
              <a:buNone/>
            </a:pPr>
            <a:r>
              <a:rPr lang="en-US" sz="2800" b="1" dirty="0"/>
              <a:t>and female, for you are all one in Christ Jesus.” </a:t>
            </a:r>
          </a:p>
          <a:p>
            <a:pPr marL="0" indent="0">
              <a:buNone/>
            </a:pPr>
            <a:endParaRPr lang="en-US" sz="2800" b="1" dirty="0"/>
          </a:p>
          <a:p>
            <a:endParaRPr lang="en-US" dirty="0"/>
          </a:p>
        </p:txBody>
      </p:sp>
    </p:spTree>
    <p:extLst>
      <p:ext uri="{BB962C8B-B14F-4D97-AF65-F5344CB8AC3E}">
        <p14:creationId xmlns:p14="http://schemas.microsoft.com/office/powerpoint/2010/main" val="3031669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5E8C-9385-48D7-8627-9969E8454D24}"/>
              </a:ext>
            </a:extLst>
          </p:cNvPr>
          <p:cNvSpPr>
            <a:spLocks noGrp="1"/>
          </p:cNvSpPr>
          <p:nvPr>
            <p:ph type="title"/>
          </p:nvPr>
        </p:nvSpPr>
        <p:spPr/>
        <p:txBody>
          <a:bodyPr/>
          <a:lstStyle/>
          <a:p>
            <a:r>
              <a:rPr lang="en-US" dirty="0"/>
              <a:t>Cont.</a:t>
            </a:r>
          </a:p>
        </p:txBody>
      </p:sp>
      <p:sp>
        <p:nvSpPr>
          <p:cNvPr id="3" name="Content Placeholder 2">
            <a:extLst>
              <a:ext uri="{FF2B5EF4-FFF2-40B4-BE49-F238E27FC236}">
                <a16:creationId xmlns:a16="http://schemas.microsoft.com/office/drawing/2014/main" id="{0F242D15-5DE8-489D-A86D-FD11DB033C37}"/>
              </a:ext>
            </a:extLst>
          </p:cNvPr>
          <p:cNvSpPr>
            <a:spLocks noGrp="1"/>
          </p:cNvSpPr>
          <p:nvPr>
            <p:ph idx="1"/>
          </p:nvPr>
        </p:nvSpPr>
        <p:spPr/>
        <p:txBody>
          <a:bodyPr>
            <a:normAutofit lnSpcReduction="10000"/>
          </a:bodyPr>
          <a:lstStyle/>
          <a:p>
            <a:pPr marL="0" lvl="0" indent="0">
              <a:buNone/>
            </a:pPr>
            <a:r>
              <a:rPr lang="en-US" sz="2800" b="1" dirty="0">
                <a:solidFill>
                  <a:prstClr val="white"/>
                </a:solidFill>
              </a:rPr>
              <a:t>We hold sacred the diversity of </a:t>
            </a:r>
          </a:p>
          <a:p>
            <a:pPr marL="0" lvl="0" indent="0">
              <a:buNone/>
            </a:pPr>
            <a:r>
              <a:rPr lang="en-US" sz="2800" b="1" dirty="0">
                <a:solidFill>
                  <a:prstClr val="white"/>
                </a:solidFill>
              </a:rPr>
              <a:t>humankind, celebrating the uniqueness of each person, understanding that all persons </a:t>
            </a:r>
          </a:p>
          <a:p>
            <a:pPr marL="0" lvl="0" indent="0">
              <a:buNone/>
            </a:pPr>
            <a:r>
              <a:rPr lang="en-US" sz="2800" b="1" dirty="0">
                <a:solidFill>
                  <a:prstClr val="white"/>
                </a:solidFill>
              </a:rPr>
              <a:t>are “fearfully and wonderfully made” in the image of God. </a:t>
            </a:r>
          </a:p>
          <a:p>
            <a:pPr marL="0" lvl="0" indent="0">
              <a:buNone/>
            </a:pPr>
            <a:r>
              <a:rPr lang="en-US" sz="2800" b="1" dirty="0">
                <a:solidFill>
                  <a:prstClr val="white"/>
                </a:solidFill>
              </a:rPr>
              <a:t>Therefore, we declare our church to be Open and Affirming; welcoming lesbian, gay, </a:t>
            </a:r>
          </a:p>
          <a:p>
            <a:pPr marL="0" lvl="0" indent="0">
              <a:buNone/>
            </a:pPr>
            <a:r>
              <a:rPr lang="en-US" sz="2800" b="1" dirty="0">
                <a:solidFill>
                  <a:prstClr val="white"/>
                </a:solidFill>
              </a:rPr>
              <a:t>bisexual, transgender, queer, intersex, asexual (LGBTQIA+), the full spectrum of gender </a:t>
            </a:r>
          </a:p>
          <a:p>
            <a:pPr marL="0" lvl="0" indent="0">
              <a:buNone/>
            </a:pPr>
            <a:r>
              <a:rPr lang="en-US" sz="2800" b="1" dirty="0">
                <a:solidFill>
                  <a:prstClr val="white"/>
                </a:solidFill>
              </a:rPr>
              <a:t>identities, their families and allies. </a:t>
            </a:r>
          </a:p>
          <a:p>
            <a:pPr marL="0" indent="0">
              <a:buNone/>
            </a:pPr>
            <a:endParaRPr lang="en-US" dirty="0"/>
          </a:p>
        </p:txBody>
      </p:sp>
    </p:spTree>
    <p:extLst>
      <p:ext uri="{BB962C8B-B14F-4D97-AF65-F5344CB8AC3E}">
        <p14:creationId xmlns:p14="http://schemas.microsoft.com/office/powerpoint/2010/main" val="163647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64A20-8F9C-4903-BD0D-827F9EC4FB19}"/>
              </a:ext>
            </a:extLst>
          </p:cNvPr>
          <p:cNvSpPr>
            <a:spLocks noGrp="1"/>
          </p:cNvSpPr>
          <p:nvPr>
            <p:ph type="title"/>
          </p:nvPr>
        </p:nvSpPr>
        <p:spPr/>
        <p:txBody>
          <a:bodyPr/>
          <a:lstStyle/>
          <a:p>
            <a:r>
              <a:rPr lang="en-US" dirty="0"/>
              <a:t>Cont. </a:t>
            </a:r>
          </a:p>
        </p:txBody>
      </p:sp>
      <p:sp>
        <p:nvSpPr>
          <p:cNvPr id="3" name="Content Placeholder 2">
            <a:extLst>
              <a:ext uri="{FF2B5EF4-FFF2-40B4-BE49-F238E27FC236}">
                <a16:creationId xmlns:a16="http://schemas.microsoft.com/office/drawing/2014/main" id="{C284F2B4-BB5C-42BD-91D7-BCA2CEC31FCA}"/>
              </a:ext>
            </a:extLst>
          </p:cNvPr>
          <p:cNvSpPr>
            <a:spLocks noGrp="1"/>
          </p:cNvSpPr>
          <p:nvPr>
            <p:ph idx="1"/>
          </p:nvPr>
        </p:nvSpPr>
        <p:spPr/>
        <p:txBody>
          <a:bodyPr>
            <a:normAutofit lnSpcReduction="10000"/>
          </a:bodyPr>
          <a:lstStyle/>
          <a:p>
            <a:pPr marL="0" indent="0">
              <a:buNone/>
            </a:pPr>
            <a:r>
              <a:rPr lang="en-US" sz="2800" b="1" dirty="0"/>
              <a:t>May it be resolved, that we pledge ourselves to create a safe space in which </a:t>
            </a:r>
          </a:p>
          <a:p>
            <a:pPr marL="0" indent="0">
              <a:buNone/>
            </a:pPr>
            <a:r>
              <a:rPr lang="en-US" sz="2800" b="1" dirty="0"/>
              <a:t>everyone is invited to participate in the worship, rites and sacraments of this church. </a:t>
            </a:r>
          </a:p>
          <a:p>
            <a:pPr marL="0" indent="0">
              <a:buNone/>
            </a:pPr>
            <a:r>
              <a:rPr lang="en-US" sz="2800" b="1" dirty="0"/>
              <a:t>We encourage all persons to participate in the full life of the church and to share in </a:t>
            </a:r>
          </a:p>
          <a:p>
            <a:pPr marL="0" indent="0">
              <a:buNone/>
            </a:pPr>
            <a:r>
              <a:rPr lang="en-US" sz="2800" b="1" dirty="0"/>
              <a:t>its ministry and mission, leadership, fellowship, faith formation, local and global </a:t>
            </a:r>
          </a:p>
          <a:p>
            <a:pPr marL="0" indent="0">
              <a:buNone/>
            </a:pPr>
            <a:r>
              <a:rPr lang="en-US" sz="2800" b="1" dirty="0"/>
              <a:t>missions, responsibilities and graces. </a:t>
            </a:r>
          </a:p>
          <a:p>
            <a:endParaRPr lang="en-US" dirty="0"/>
          </a:p>
        </p:txBody>
      </p:sp>
    </p:spTree>
    <p:extLst>
      <p:ext uri="{BB962C8B-B14F-4D97-AF65-F5344CB8AC3E}">
        <p14:creationId xmlns:p14="http://schemas.microsoft.com/office/powerpoint/2010/main" val="11354158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7" name="Picture 10">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a:extLst>
              <a:ext uri="{FF2B5EF4-FFF2-40B4-BE49-F238E27FC236}">
                <a16:creationId xmlns:a16="http://schemas.microsoft.com/office/drawing/2014/main" id="{EEA980A0-A2AA-48ED-A5ED-2FCB732D80E1}"/>
              </a:ext>
            </a:extLst>
          </p:cNvPr>
          <p:cNvSpPr>
            <a:spLocks noGrp="1"/>
          </p:cNvSpPr>
          <p:nvPr>
            <p:ph type="title"/>
          </p:nvPr>
        </p:nvSpPr>
        <p:spPr>
          <a:xfrm>
            <a:off x="7056808" y="673240"/>
            <a:ext cx="4510994" cy="3446373"/>
          </a:xfrm>
          <a:noFill/>
          <a:ln w="19050">
            <a:noFill/>
            <a:prstDash val="dash"/>
          </a:ln>
        </p:spPr>
        <p:txBody>
          <a:bodyPr vert="horz" lIns="91440" tIns="45720" rIns="91440" bIns="45720" rtlCol="0" anchor="b">
            <a:normAutofit/>
          </a:bodyPr>
          <a:lstStyle/>
          <a:p>
            <a:r>
              <a:rPr lang="en-US" sz="4800"/>
              <a:t>A time for sharing</a:t>
            </a:r>
          </a:p>
        </p:txBody>
      </p:sp>
      <p:sp useBgFill="1">
        <p:nvSpPr>
          <p:cNvPr id="8" name="Rectangle 12">
            <a:extLst>
              <a:ext uri="{FF2B5EF4-FFF2-40B4-BE49-F238E27FC236}">
                <a16:creationId xmlns:a16="http://schemas.microsoft.com/office/drawing/2014/main" id="{3F35A221-135D-4429-BC6D-2E5E1EEEA4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5641" y="-1"/>
            <a:ext cx="2262433" cy="6434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BBDEDAE4-8669-4826-96E3-1ABD09A897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74623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6">
            <a:extLst>
              <a:ext uri="{FF2B5EF4-FFF2-40B4-BE49-F238E27FC236}">
                <a16:creationId xmlns:a16="http://schemas.microsoft.com/office/drawing/2014/main" id="{112B71BD-64AF-41A1-A8A2-C7C50BB31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1">
            <a:extLst>
              <a:ext uri="{FF2B5EF4-FFF2-40B4-BE49-F238E27FC236}">
                <a16:creationId xmlns:a16="http://schemas.microsoft.com/office/drawing/2014/main" id="{656868A4-FA79-4956-9293-510AC7630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5459429"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72FC6D1-DF20-4F16-B8C9-2E5975733BB9}"/>
              </a:ext>
            </a:extLst>
          </p:cNvPr>
          <p:cNvPicPr>
            <a:picLocks noGrp="1" noChangeAspect="1"/>
          </p:cNvPicPr>
          <p:nvPr>
            <p:ph idx="4294967295"/>
          </p:nvPr>
        </p:nvPicPr>
        <p:blipFill rotWithShape="1">
          <a:blip r:embed="rId4"/>
          <a:srcRect l="18549" r="32827" b="1"/>
          <a:stretch/>
        </p:blipFill>
        <p:spPr>
          <a:xfrm>
            <a:off x="1293000" y="1286928"/>
            <a:ext cx="4166300" cy="4284145"/>
          </a:xfrm>
          <a:prstGeom prst="rect">
            <a:avLst/>
          </a:prstGeom>
        </p:spPr>
      </p:pic>
    </p:spTree>
    <p:extLst>
      <p:ext uri="{BB962C8B-B14F-4D97-AF65-F5344CB8AC3E}">
        <p14:creationId xmlns:p14="http://schemas.microsoft.com/office/powerpoint/2010/main" val="13178295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DFADFB3-3D44-49A8-AE3B-A87C61607F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5" name="Picture 14">
            <a:extLst>
              <a:ext uri="{FF2B5EF4-FFF2-40B4-BE49-F238E27FC236}">
                <a16:creationId xmlns:a16="http://schemas.microsoft.com/office/drawing/2014/main" id="{BB912AE0-CAD9-4F8F-A2A2-BDF07D4EDD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7" name="Rectangle 16">
            <a:extLst>
              <a:ext uri="{FF2B5EF4-FFF2-40B4-BE49-F238E27FC236}">
                <a16:creationId xmlns:a16="http://schemas.microsoft.com/office/drawing/2014/main" id="{BD7C2DEF-63C5-495B-BBE5-720E5D12B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FE21E403-0B61-4473-BE57-AB0F163796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7" name="Title 6">
            <a:extLst>
              <a:ext uri="{FF2B5EF4-FFF2-40B4-BE49-F238E27FC236}">
                <a16:creationId xmlns:a16="http://schemas.microsoft.com/office/drawing/2014/main" id="{580B5EAC-1556-4098-AE52-137D1074256E}"/>
              </a:ext>
            </a:extLst>
          </p:cNvPr>
          <p:cNvSpPr>
            <a:spLocks noGrp="1"/>
          </p:cNvSpPr>
          <p:nvPr>
            <p:ph type="title"/>
          </p:nvPr>
        </p:nvSpPr>
        <p:spPr>
          <a:xfrm>
            <a:off x="636696" y="643464"/>
            <a:ext cx="3761964" cy="3273061"/>
          </a:xfrm>
          <a:noFill/>
          <a:ln w="19050">
            <a:noFill/>
            <a:prstDash val="dash"/>
          </a:ln>
        </p:spPr>
        <p:txBody>
          <a:bodyPr vert="horz" lIns="91440" tIns="45720" rIns="91440" bIns="45720" rtlCol="0" anchor="b">
            <a:normAutofit/>
          </a:bodyPr>
          <a:lstStyle/>
          <a:p>
            <a:r>
              <a:rPr lang="en-US" sz="4800"/>
              <a:t>Closing: </a:t>
            </a:r>
          </a:p>
        </p:txBody>
      </p:sp>
      <p:pic>
        <p:nvPicPr>
          <p:cNvPr id="8" name="Picture 7">
            <a:extLst>
              <a:ext uri="{FF2B5EF4-FFF2-40B4-BE49-F238E27FC236}">
                <a16:creationId xmlns:a16="http://schemas.microsoft.com/office/drawing/2014/main" id="{BA022EAE-8209-4BD3-84BE-C1DA407EDF0D}"/>
              </a:ext>
            </a:extLst>
          </p:cNvPr>
          <p:cNvPicPr>
            <a:picLocks noChangeAspect="1"/>
          </p:cNvPicPr>
          <p:nvPr/>
        </p:nvPicPr>
        <p:blipFill>
          <a:blip r:embed="rId4"/>
          <a:stretch>
            <a:fillRect/>
          </a:stretch>
        </p:blipFill>
        <p:spPr>
          <a:xfrm>
            <a:off x="5046653" y="1096973"/>
            <a:ext cx="6177937" cy="4803346"/>
          </a:xfrm>
          <a:prstGeom prst="rect">
            <a:avLst/>
          </a:prstGeom>
        </p:spPr>
      </p:pic>
    </p:spTree>
    <p:extLst>
      <p:ext uri="{BB962C8B-B14F-4D97-AF65-F5344CB8AC3E}">
        <p14:creationId xmlns:p14="http://schemas.microsoft.com/office/powerpoint/2010/main" val="97404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D2B93162-635C-46F5-97EC-E98C1659F1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603EE742-8CF0-4EBE-84E1-1A0E37925C21}"/>
              </a:ext>
            </a:extLst>
          </p:cNvPr>
          <p:cNvSpPr>
            <a:spLocks noGrp="1"/>
          </p:cNvSpPr>
          <p:nvPr>
            <p:ph type="title"/>
          </p:nvPr>
        </p:nvSpPr>
        <p:spPr>
          <a:xfrm>
            <a:off x="665922" y="987287"/>
            <a:ext cx="3548269" cy="4697896"/>
          </a:xfrm>
        </p:spPr>
        <p:txBody>
          <a:bodyPr>
            <a:normAutofit/>
          </a:bodyPr>
          <a:lstStyle/>
          <a:p>
            <a:r>
              <a:rPr lang="en-US" sz="3600"/>
              <a:t>The ONA Journey</a:t>
            </a:r>
          </a:p>
        </p:txBody>
      </p:sp>
      <p:sp>
        <p:nvSpPr>
          <p:cNvPr id="3" name="Content Placeholder 2">
            <a:extLst>
              <a:ext uri="{FF2B5EF4-FFF2-40B4-BE49-F238E27FC236}">
                <a16:creationId xmlns:a16="http://schemas.microsoft.com/office/drawing/2014/main" id="{566ACFB8-83FA-45D1-A656-04ACC212086D}"/>
              </a:ext>
            </a:extLst>
          </p:cNvPr>
          <p:cNvSpPr>
            <a:spLocks noGrp="1"/>
          </p:cNvSpPr>
          <p:nvPr>
            <p:ph idx="1"/>
          </p:nvPr>
        </p:nvSpPr>
        <p:spPr>
          <a:xfrm>
            <a:off x="5057825" y="987287"/>
            <a:ext cx="6468253" cy="5433391"/>
          </a:xfrm>
        </p:spPr>
        <p:txBody>
          <a:bodyPr anchor="ctr">
            <a:normAutofit/>
          </a:bodyPr>
          <a:lstStyle/>
          <a:p>
            <a:pPr marL="0" indent="0">
              <a:buNone/>
            </a:pPr>
            <a:r>
              <a:rPr lang="en-US" sz="2400" dirty="0">
                <a:latin typeface="Calibri" panose="020F0502020204030204"/>
                <a:ea typeface="+mj-ea"/>
                <a:cs typeface="+mj-cs"/>
              </a:rPr>
              <a:t>Back in 2017, after members of the Council attended two webinars/workshops hosted by the UCC Coalition: ONA 101 (Basics) and ONA 102 (ONA and The Bible), a decision was made that it was the right time to pursue the ONA Process for this church. Reverend Erika </a:t>
            </a:r>
            <a:r>
              <a:rPr lang="en-US" sz="2400" dirty="0" err="1">
                <a:latin typeface="Calibri" panose="020F0502020204030204"/>
                <a:ea typeface="+mj-ea"/>
                <a:cs typeface="+mj-cs"/>
              </a:rPr>
              <a:t>Breddin</a:t>
            </a:r>
            <a:r>
              <a:rPr lang="en-US" sz="2400" dirty="0">
                <a:latin typeface="Calibri" panose="020F0502020204030204"/>
                <a:ea typeface="+mj-ea"/>
                <a:cs typeface="+mj-cs"/>
              </a:rPr>
              <a:t> traveled to our church and presented an in-depth ONA Workshop. Council then formed a special committee called the Core Team,  in spring of 2018, consisting of myself, Miriam </a:t>
            </a:r>
            <a:r>
              <a:rPr lang="en-US" sz="2400" dirty="0" err="1">
                <a:latin typeface="Calibri" panose="020F0502020204030204"/>
                <a:ea typeface="+mj-ea"/>
                <a:cs typeface="+mj-cs"/>
              </a:rPr>
              <a:t>Cartner</a:t>
            </a:r>
            <a:r>
              <a:rPr lang="en-US" sz="2400" dirty="0">
                <a:latin typeface="Calibri" panose="020F0502020204030204"/>
                <a:ea typeface="+mj-ea"/>
                <a:cs typeface="+mj-cs"/>
              </a:rPr>
              <a:t>, Kelly Fuhrmann, Cameron Hartley, Marla </a:t>
            </a:r>
            <a:r>
              <a:rPr lang="en-US" sz="2400" dirty="0" err="1">
                <a:latin typeface="Calibri" panose="020F0502020204030204"/>
                <a:ea typeface="+mj-ea"/>
                <a:cs typeface="+mj-cs"/>
              </a:rPr>
              <a:t>Romig</a:t>
            </a:r>
            <a:r>
              <a:rPr lang="en-US" sz="2400" dirty="0">
                <a:latin typeface="Calibri" panose="020F0502020204030204"/>
                <a:ea typeface="+mj-ea"/>
                <a:cs typeface="+mj-cs"/>
              </a:rPr>
              <a:t>, and Tom Shear. </a:t>
            </a:r>
            <a:br>
              <a:rPr lang="en-US" sz="1800" dirty="0">
                <a:latin typeface="Calibri" panose="020F0502020204030204"/>
                <a:ea typeface="+mj-ea"/>
                <a:cs typeface="+mj-cs"/>
              </a:rPr>
            </a:br>
            <a:endParaRPr lang="en-US" sz="1800" dirty="0"/>
          </a:p>
        </p:txBody>
      </p:sp>
    </p:spTree>
    <p:extLst>
      <p:ext uri="{BB962C8B-B14F-4D97-AF65-F5344CB8AC3E}">
        <p14:creationId xmlns:p14="http://schemas.microsoft.com/office/powerpoint/2010/main" val="91348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ADA51-BB21-40FD-BC41-5218D50AE9D6}"/>
              </a:ext>
            </a:extLst>
          </p:cNvPr>
          <p:cNvSpPr>
            <a:spLocks noGrp="1"/>
          </p:cNvSpPr>
          <p:nvPr>
            <p:ph type="title"/>
          </p:nvPr>
        </p:nvSpPr>
        <p:spPr/>
        <p:txBody>
          <a:bodyPr/>
          <a:lstStyle/>
          <a:p>
            <a:r>
              <a:rPr lang="en-US" dirty="0" err="1"/>
              <a:t>OnA</a:t>
            </a:r>
            <a:r>
              <a:rPr lang="en-US" dirty="0"/>
              <a:t> Journey Cont. </a:t>
            </a:r>
          </a:p>
        </p:txBody>
      </p:sp>
      <p:sp>
        <p:nvSpPr>
          <p:cNvPr id="3" name="Content Placeholder 2">
            <a:extLst>
              <a:ext uri="{FF2B5EF4-FFF2-40B4-BE49-F238E27FC236}">
                <a16:creationId xmlns:a16="http://schemas.microsoft.com/office/drawing/2014/main" id="{FA22D758-EE18-4422-866F-71CF242B18F7}"/>
              </a:ext>
            </a:extLst>
          </p:cNvPr>
          <p:cNvSpPr>
            <a:spLocks noGrp="1"/>
          </p:cNvSpPr>
          <p:nvPr>
            <p:ph idx="1"/>
          </p:nvPr>
        </p:nvSpPr>
        <p:spPr/>
        <p:txBody>
          <a:bodyPr>
            <a:normAutofit lnSpcReduction="10000"/>
          </a:bodyPr>
          <a:lstStyle/>
          <a:p>
            <a:pPr marL="0" indent="0">
              <a:buNone/>
            </a:pPr>
            <a:r>
              <a:rPr lang="en-US" dirty="0"/>
              <a:t>As charged by Council, the Core Team pursued, studied, strategized, brainstormed, and prayed over the ONA Process. We had a lot to learn, but we also needed to share what we learned along the way.</a:t>
            </a:r>
            <a:br>
              <a:rPr lang="en-US" dirty="0"/>
            </a:br>
            <a:br>
              <a:rPr lang="en-US" dirty="0"/>
            </a:br>
            <a:r>
              <a:rPr lang="en-US" dirty="0"/>
              <a:t>We realized an important element of learning is not only studying but participating in open discussions. We thought Faith Formation was just the instrument for that. So we asked Bob Boggs for his help. Bob, our Adult Faith Formation “professor” spent several months last fall, taking us through the book called </a:t>
            </a:r>
            <a:r>
              <a:rPr lang="en-US" i="1" dirty="0" err="1"/>
              <a:t>Unclobber</a:t>
            </a:r>
            <a:r>
              <a:rPr lang="en-US" dirty="0"/>
              <a:t>, written by pastor Colby Martin.</a:t>
            </a:r>
          </a:p>
          <a:p>
            <a:pPr marL="0" indent="0">
              <a:buNone/>
            </a:pPr>
            <a:r>
              <a:rPr lang="en-US" dirty="0"/>
              <a:t>The book clarified the clobber passages that have been misinterpreted by the church and held against the LGBTQ community for centuries. Attendance for classes was outstanding and the discussions were quite meaningful. Many thanks go to Bob!</a:t>
            </a:r>
            <a:br>
              <a:rPr lang="en-US" dirty="0"/>
            </a:br>
            <a:endParaRPr lang="en-US" dirty="0"/>
          </a:p>
        </p:txBody>
      </p:sp>
    </p:spTree>
    <p:extLst>
      <p:ext uri="{BB962C8B-B14F-4D97-AF65-F5344CB8AC3E}">
        <p14:creationId xmlns:p14="http://schemas.microsoft.com/office/powerpoint/2010/main" val="2669142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DB878-871A-4271-B4AE-401CCB0E36F8}"/>
              </a:ext>
            </a:extLst>
          </p:cNvPr>
          <p:cNvSpPr>
            <a:spLocks noGrp="1"/>
          </p:cNvSpPr>
          <p:nvPr>
            <p:ph type="title"/>
          </p:nvPr>
        </p:nvSpPr>
        <p:spPr/>
        <p:txBody>
          <a:bodyPr/>
          <a:lstStyle/>
          <a:p>
            <a:r>
              <a:rPr lang="en-US" dirty="0"/>
              <a:t>ONA Journey Cont. </a:t>
            </a:r>
          </a:p>
        </p:txBody>
      </p:sp>
      <p:sp>
        <p:nvSpPr>
          <p:cNvPr id="3" name="Content Placeholder 2">
            <a:extLst>
              <a:ext uri="{FF2B5EF4-FFF2-40B4-BE49-F238E27FC236}">
                <a16:creationId xmlns:a16="http://schemas.microsoft.com/office/drawing/2014/main" id="{D2ABCF80-FC4B-415B-80B9-5856BBC14804}"/>
              </a:ext>
            </a:extLst>
          </p:cNvPr>
          <p:cNvSpPr>
            <a:spLocks noGrp="1"/>
          </p:cNvSpPr>
          <p:nvPr>
            <p:ph idx="1"/>
          </p:nvPr>
        </p:nvSpPr>
        <p:spPr/>
        <p:txBody>
          <a:bodyPr/>
          <a:lstStyle/>
          <a:p>
            <a:pPr marL="0" indent="0">
              <a:buNone/>
            </a:pPr>
            <a:r>
              <a:rPr lang="en-US" dirty="0"/>
              <a:t>The Core Team attended LGBTQ events and activities at other churches and businesses. Some examples are the following: 1.) A live performance called Stolen Moments: Intergenerational LGBTQ Voices from NE Ohio at the </a:t>
            </a:r>
            <a:r>
              <a:rPr lang="en-US" dirty="0" err="1"/>
              <a:t>Maltz</a:t>
            </a:r>
            <a:r>
              <a:rPr lang="en-US" dirty="0"/>
              <a:t> Museum in Cleveland, 2.) Call Me Malcolm: a movie about a transgender pastor and then an open discussion at sister church UCC-Fairport Harbor, 3.) attended Four-Part Bible Study: Queer Eye for the Bible delivered by four area pastors in NE Ohio. 4.) We attended a movie in Erie called Boy Erased about conversion therapy used on teenagers to erase the gay-out. It’s horrifying  that conversion therapy for minors is still legal in 32 states.</a:t>
            </a:r>
          </a:p>
          <a:p>
            <a:endParaRPr lang="en-US" dirty="0"/>
          </a:p>
        </p:txBody>
      </p:sp>
    </p:spTree>
    <p:extLst>
      <p:ext uri="{BB962C8B-B14F-4D97-AF65-F5344CB8AC3E}">
        <p14:creationId xmlns:p14="http://schemas.microsoft.com/office/powerpoint/2010/main" val="487457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18BB-B6EA-4CF0-B218-B654C148E2F6}"/>
              </a:ext>
            </a:extLst>
          </p:cNvPr>
          <p:cNvSpPr>
            <a:spLocks noGrp="1"/>
          </p:cNvSpPr>
          <p:nvPr>
            <p:ph type="title"/>
          </p:nvPr>
        </p:nvSpPr>
        <p:spPr/>
        <p:txBody>
          <a:bodyPr/>
          <a:lstStyle/>
          <a:p>
            <a:r>
              <a:rPr lang="en-US" dirty="0"/>
              <a:t>Ona journey cont. </a:t>
            </a:r>
          </a:p>
        </p:txBody>
      </p:sp>
      <p:sp>
        <p:nvSpPr>
          <p:cNvPr id="3" name="Content Placeholder 2">
            <a:extLst>
              <a:ext uri="{FF2B5EF4-FFF2-40B4-BE49-F238E27FC236}">
                <a16:creationId xmlns:a16="http://schemas.microsoft.com/office/drawing/2014/main" id="{C7B093E8-E0EF-410D-8B89-6E665011AA2F}"/>
              </a:ext>
            </a:extLst>
          </p:cNvPr>
          <p:cNvSpPr>
            <a:spLocks noGrp="1"/>
          </p:cNvSpPr>
          <p:nvPr>
            <p:ph idx="1"/>
          </p:nvPr>
        </p:nvSpPr>
        <p:spPr/>
        <p:txBody>
          <a:bodyPr/>
          <a:lstStyle/>
          <a:p>
            <a:pPr marL="0" indent="0">
              <a:buNone/>
            </a:pPr>
            <a:r>
              <a:rPr lang="en-US" dirty="0"/>
              <a:t>We conducted a congregational survey; we had one-to-one conversations; we added special quotes to the bulletin; we shared personal stories with the congregation on the third Sundays of many months; we invited guest speakers, and guest pastors. Rev Beth Long-Higgins presented The United Church Homes and the important work they are doing providing a safe place for LGBT Seniors.</a:t>
            </a:r>
          </a:p>
          <a:p>
            <a:pPr marL="0" indent="0">
              <a:buNone/>
            </a:pPr>
            <a:r>
              <a:rPr lang="en-US" dirty="0"/>
              <a:t>And now we’re here today to share the proposed covenant. Please listen while a few members of the Core Team briefly say why they decided to be a part of this process. Then our Council members will share some answers to frequently asked questions. We will explain the essence of the covenant and then share it with you.</a:t>
            </a:r>
          </a:p>
          <a:p>
            <a:endParaRPr lang="en-US" dirty="0"/>
          </a:p>
        </p:txBody>
      </p:sp>
    </p:spTree>
    <p:extLst>
      <p:ext uri="{BB962C8B-B14F-4D97-AF65-F5344CB8AC3E}">
        <p14:creationId xmlns:p14="http://schemas.microsoft.com/office/powerpoint/2010/main" val="3191987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ounded Rectangle 14">
            <a:extLst>
              <a:ext uri="{FF2B5EF4-FFF2-40B4-BE49-F238E27FC236}">
                <a16:creationId xmlns:a16="http://schemas.microsoft.com/office/drawing/2014/main" id="{843DD86A-8FAA-443F-9211-42A2AE8A7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A13AAE-18EB-4BDF-BAF7-F2F97B8D0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F5C1B21-B0DB-4206-99EE-C13D67038B9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6" name="Picture 15">
            <a:extLst>
              <a:ext uri="{FF2B5EF4-FFF2-40B4-BE49-F238E27FC236}">
                <a16:creationId xmlns:a16="http://schemas.microsoft.com/office/drawing/2014/main" id="{49261589-06E9-4B7C-A8F1-26648507B7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ADFAC596-31B9-4A5E-A4A5-10E88D6F7F8F}"/>
              </a:ext>
            </a:extLst>
          </p:cNvPr>
          <p:cNvSpPr>
            <a:spLocks noGrp="1"/>
          </p:cNvSpPr>
          <p:nvPr>
            <p:ph type="title"/>
          </p:nvPr>
        </p:nvSpPr>
        <p:spPr>
          <a:xfrm>
            <a:off x="685800" y="1066163"/>
            <a:ext cx="3306744" cy="5148371"/>
          </a:xfrm>
        </p:spPr>
        <p:txBody>
          <a:bodyPr>
            <a:normAutofit/>
          </a:bodyPr>
          <a:lstStyle/>
          <a:p>
            <a:r>
              <a:rPr lang="en-US">
                <a:solidFill>
                  <a:schemeClr val="bg1"/>
                </a:solidFill>
              </a:rPr>
              <a:t>Sharing from Core Members</a:t>
            </a:r>
          </a:p>
        </p:txBody>
      </p:sp>
      <p:graphicFrame>
        <p:nvGraphicFramePr>
          <p:cNvPr id="5" name="Content Placeholder 2">
            <a:extLst>
              <a:ext uri="{FF2B5EF4-FFF2-40B4-BE49-F238E27FC236}">
                <a16:creationId xmlns:a16="http://schemas.microsoft.com/office/drawing/2014/main" id="{04B44950-E634-49A8-9AF6-9A26DFEAE0D9}"/>
              </a:ext>
            </a:extLst>
          </p:cNvPr>
          <p:cNvGraphicFramePr>
            <a:graphicFrameLocks noGrp="1"/>
          </p:cNvGraphicFramePr>
          <p:nvPr>
            <p:ph idx="1"/>
            <p:extLst>
              <p:ext uri="{D42A27DB-BD31-4B8C-83A1-F6EECF244321}">
                <p14:modId xmlns:p14="http://schemas.microsoft.com/office/powerpoint/2010/main" val="1971112509"/>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773751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 name="Picture 49">
            <a:extLst>
              <a:ext uri="{FF2B5EF4-FFF2-40B4-BE49-F238E27FC236}">
                <a16:creationId xmlns:a16="http://schemas.microsoft.com/office/drawing/2014/main" id="{CFD580F5-E7BF-4C1D-BEFD-4A4601EBA8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7" name="Picture 51">
            <a:extLst>
              <a:ext uri="{FF2B5EF4-FFF2-40B4-BE49-F238E27FC236}">
                <a16:creationId xmlns:a16="http://schemas.microsoft.com/office/drawing/2014/main" id="{F0F06750-78FE-4472-8DA5-14CF3336F8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54" name="Rectangle 53">
            <a:extLst>
              <a:ext uri="{FF2B5EF4-FFF2-40B4-BE49-F238E27FC236}">
                <a16:creationId xmlns:a16="http://schemas.microsoft.com/office/drawing/2014/main" id="{A7244538-290E-40DA-A93A-14BB3E6CF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45437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1BBDC-F65F-474C-9557-12EEC4FA41D7}"/>
              </a:ext>
            </a:extLst>
          </p:cNvPr>
          <p:cNvSpPr>
            <a:spLocks noGrp="1"/>
          </p:cNvSpPr>
          <p:nvPr>
            <p:ph type="title"/>
          </p:nvPr>
        </p:nvSpPr>
        <p:spPr>
          <a:xfrm>
            <a:off x="5615888" y="673240"/>
            <a:ext cx="5951914" cy="3446373"/>
          </a:xfrm>
          <a:noFill/>
          <a:ln w="19050">
            <a:noFill/>
            <a:prstDash val="dash"/>
          </a:ln>
        </p:spPr>
        <p:txBody>
          <a:bodyPr vert="horz" lIns="91440" tIns="45720" rIns="91440" bIns="45720" rtlCol="0" anchor="b">
            <a:normAutofit/>
          </a:bodyPr>
          <a:lstStyle/>
          <a:p>
            <a:r>
              <a:rPr lang="en-US" sz="3400" dirty="0"/>
              <a:t>No Matter Who You Are,</a:t>
            </a:r>
            <a:br>
              <a:rPr lang="en-US" sz="3400" dirty="0"/>
            </a:br>
            <a:r>
              <a:rPr lang="en-US" sz="3400" dirty="0"/>
              <a:t> Or Where on Life’s Journey, You Are Welcome Here!</a:t>
            </a:r>
            <a:br>
              <a:rPr lang="en-US" sz="3400" dirty="0"/>
            </a:br>
            <a:r>
              <a:rPr lang="en-US" sz="3400" dirty="0"/>
              <a:t>  </a:t>
            </a:r>
          </a:p>
        </p:txBody>
      </p:sp>
      <p:sp>
        <p:nvSpPr>
          <p:cNvPr id="56" name="Rectangle 55">
            <a:extLst>
              <a:ext uri="{FF2B5EF4-FFF2-40B4-BE49-F238E27FC236}">
                <a16:creationId xmlns:a16="http://schemas.microsoft.com/office/drawing/2014/main" id="{AB1DF3B3-9DBC-445D-AE4E-A62E5A9B8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2794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51F80E8-0CAC-410E-B59A-29FDDC357E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6782" y="-1"/>
            <a:ext cx="4245218" cy="536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11">
            <a:extLst>
              <a:ext uri="{FF2B5EF4-FFF2-40B4-BE49-F238E27FC236}">
                <a16:creationId xmlns:a16="http://schemas.microsoft.com/office/drawing/2014/main" id="{08D38F8A-BEAA-4BEA-AC0A-E2BDF7BC1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92668" cy="5571072"/>
          </a:xfrm>
          <a:prstGeom prst="roundRect">
            <a:avLst>
              <a:gd name="adj" fmla="val 2403"/>
            </a:avLst>
          </a:prstGeom>
          <a:solidFill>
            <a:srgbClr val="FFFF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B219E96-A254-4DB9-962B-E67A238B524A}"/>
              </a:ext>
            </a:extLst>
          </p:cNvPr>
          <p:cNvPicPr>
            <a:picLocks noChangeAspect="1"/>
          </p:cNvPicPr>
          <p:nvPr/>
        </p:nvPicPr>
        <p:blipFill rotWithShape="1">
          <a:blip r:embed="rId4"/>
          <a:srcRect l="768" r="-3" b="-3"/>
          <a:stretch/>
        </p:blipFill>
        <p:spPr>
          <a:xfrm>
            <a:off x="1289902" y="1286928"/>
            <a:ext cx="2699540" cy="4284145"/>
          </a:xfrm>
          <a:prstGeom prst="rect">
            <a:avLst/>
          </a:prstGeom>
        </p:spPr>
      </p:pic>
    </p:spTree>
    <p:extLst>
      <p:ext uri="{BB962C8B-B14F-4D97-AF65-F5344CB8AC3E}">
        <p14:creationId xmlns:p14="http://schemas.microsoft.com/office/powerpoint/2010/main" val="334825201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otalTime>0</TotalTime>
  <Words>1953</Words>
  <Application>Microsoft Office PowerPoint</Application>
  <PresentationFormat>Widescreen</PresentationFormat>
  <Paragraphs>80</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Century Gothic</vt:lpstr>
      <vt:lpstr>Helvetica</vt:lpstr>
      <vt:lpstr>Times New Roman</vt:lpstr>
      <vt:lpstr>Vapor Trail</vt:lpstr>
      <vt:lpstr>Congregational Listening: ONA Covenant</vt:lpstr>
      <vt:lpstr>Opening Prayer</vt:lpstr>
      <vt:lpstr>Ona Core Team</vt:lpstr>
      <vt:lpstr>The ONA Journey</vt:lpstr>
      <vt:lpstr>OnA Journey Cont. </vt:lpstr>
      <vt:lpstr>ONA Journey Cont. </vt:lpstr>
      <vt:lpstr>Ona journey cont. </vt:lpstr>
      <vt:lpstr>Sharing from Core Members</vt:lpstr>
      <vt:lpstr>No Matter Who You Are,  Or Where on Life’s Journey, You Are Welcome Here!   </vt:lpstr>
      <vt:lpstr>No matter who you are! </vt:lpstr>
      <vt:lpstr>Why isn’t,  “All are welcome” enough?</vt:lpstr>
      <vt:lpstr>PowerPoint Presentation</vt:lpstr>
      <vt:lpstr>What does it mean to be an open and affirming church?</vt:lpstr>
      <vt:lpstr>PowerPoint Presentation</vt:lpstr>
      <vt:lpstr>How Will our ONA Covenant Make a difference? </vt:lpstr>
      <vt:lpstr>PowerPoint Presentation</vt:lpstr>
      <vt:lpstr>If we are already LGBT Welcoming… Why do we need to be Open and Affirming? </vt:lpstr>
      <vt:lpstr>PowerPoint Presentation</vt:lpstr>
      <vt:lpstr>Can we simply say, “All Are Welcome”? </vt:lpstr>
      <vt:lpstr>Can we simply say,  “all people are welcome”? </vt:lpstr>
      <vt:lpstr>What is a   covenant versus  a contract? </vt:lpstr>
      <vt:lpstr>What is the Difference Between a Contract and a Covenant? </vt:lpstr>
      <vt:lpstr>What Exactly is an  ONA Covenant</vt:lpstr>
      <vt:lpstr>PowerPoint Presentation</vt:lpstr>
      <vt:lpstr>Our Church’s ONA Covenant is the beginning not the end of our Journey of Faith!</vt:lpstr>
      <vt:lpstr>PowerPoint Presentation</vt:lpstr>
      <vt:lpstr>What is the essence of an  ona Covenant</vt:lpstr>
      <vt:lpstr>PowerPoint Presentation</vt:lpstr>
      <vt:lpstr> </vt:lpstr>
      <vt:lpstr>Acceptance</vt:lpstr>
      <vt:lpstr>Acceptance Cont. </vt:lpstr>
      <vt:lpstr>PowerPoint Presentation</vt:lpstr>
      <vt:lpstr>Proposed 2019 Covenant</vt:lpstr>
      <vt:lpstr>Cont.</vt:lpstr>
      <vt:lpstr>Cont. </vt:lpstr>
      <vt:lpstr>A time for sharing</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Congregational Listening: ONA Covenant</dc:title>
  <dc:creator>John Werner</dc:creator>
  <cp:lastModifiedBy>John Werner</cp:lastModifiedBy>
  <cp:revision>1</cp:revision>
  <dcterms:created xsi:type="dcterms:W3CDTF">2019-08-19T23:38:58Z</dcterms:created>
  <dcterms:modified xsi:type="dcterms:W3CDTF">2019-08-19T23:39:49Z</dcterms:modified>
</cp:coreProperties>
</file>