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6" r:id="rId2"/>
    <p:sldId id="302" r:id="rId3"/>
    <p:sldId id="316" r:id="rId4"/>
    <p:sldId id="317" r:id="rId5"/>
    <p:sldId id="318" r:id="rId6"/>
    <p:sldId id="319" r:id="rId7"/>
    <p:sldId id="301" r:id="rId8"/>
    <p:sldId id="323" r:id="rId9"/>
    <p:sldId id="321" r:id="rId10"/>
    <p:sldId id="324" r:id="rId11"/>
    <p:sldId id="325" r:id="rId12"/>
    <p:sldId id="299" r:id="rId13"/>
    <p:sldId id="266" r:id="rId14"/>
    <p:sldId id="306" r:id="rId15"/>
    <p:sldId id="305" r:id="rId16"/>
    <p:sldId id="327" r:id="rId17"/>
    <p:sldId id="280" r:id="rId18"/>
    <p:sldId id="285" r:id="rId19"/>
    <p:sldId id="288" r:id="rId20"/>
    <p:sldId id="291" r:id="rId21"/>
    <p:sldId id="286" r:id="rId22"/>
    <p:sldId id="328" r:id="rId23"/>
    <p:sldId id="265" r:id="rId24"/>
    <p:sldId id="329" r:id="rId25"/>
    <p:sldId id="300" r:id="rId26"/>
    <p:sldId id="303" r:id="rId27"/>
    <p:sldId id="304" r:id="rId28"/>
    <p:sldId id="308" r:id="rId29"/>
    <p:sldId id="311" r:id="rId30"/>
    <p:sldId id="310" r:id="rId31"/>
    <p:sldId id="326" r:id="rId32"/>
    <p:sldId id="315" r:id="rId33"/>
    <p:sldId id="307" r:id="rId34"/>
    <p:sldId id="330" r:id="rId35"/>
    <p:sldId id="313" r:id="rId3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93BB01"/>
    <a:srgbClr val="B8E08C"/>
    <a:srgbClr val="FFAA01"/>
    <a:srgbClr val="2C7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BC7348-A357-42B2-B8C2-21CDA2E499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B568A-C23D-4929-8E47-F516F54E6B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C3B24E-412B-474C-909E-7A73377D2F96}" type="datetimeFigureOut">
              <a:rPr lang="en-US" altLang="en-US"/>
              <a:pPr>
                <a:defRPr/>
              </a:pPr>
              <a:t>11/9/2018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6A61F90-7EBD-4024-851F-37F24F51AA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992F29-5D83-4BA3-B349-5A5ADC997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2578A-F1BA-4F18-9028-5C15F01A5A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29423-1AC9-4FDF-BE02-9A5E37882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B4B4B6-50E7-4CC0-A253-0C0496069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4B4B6-50E7-4CC0-A253-0C049606901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50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D2B52C-5811-4AA4-98EE-8C1B16DE2CBB}"/>
              </a:ext>
            </a:extLst>
          </p:cNvPr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8DB64B-47CE-40EC-ACE2-43C5CF37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17902F-ACC5-4553-ABB7-B8DFAA4B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A59FC2-B6AD-4923-9549-C2029610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E699-7B83-4044-8936-925711DE0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80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5FFF3C-4E7E-4E86-866B-643D899A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17AFD6-246B-4388-9592-B33E54C2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EC54F1-A40D-4547-8148-1A67AD07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E146-1C75-4641-837A-0892CCFB3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91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0677E-FD0D-4D8B-8D1B-D6B83159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2C3A-AFC3-4EA0-94E7-15C2FA4E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E8E6E-B757-46A4-8ECD-DE3972AF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2B23-D8C5-4080-BF0B-D29693E9D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03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D7027-9894-4451-AEC7-93F11CD8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ECA66-577C-4F6B-AC12-F9C19DDF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89A64-9918-426C-8C79-3A6F6D7D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D3B8D-A302-470B-B2BC-1C51C03B9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15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96AD0-41B6-4E82-A2CF-6E5C9F4F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F4068-27E3-483A-91B7-3CBA8385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99BAE-27BB-40C0-9ED0-57F6A5E6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17F3-AD79-402F-B8D1-75237D215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22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18656B-8858-40DC-AAFC-1EBA3040DA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8A5D19-D065-42F6-95CB-D5C946D4A0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478954-7CAC-4BE2-800B-E5C4FB770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9E3E-6FBD-47C5-B1B0-F5A67EDEF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8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F6F0B-B1A7-4622-B057-73D7CDF9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870C9-5801-4858-96C7-D4983349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E959C-A5F1-4010-B842-B191EC36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FB22-0001-4107-99F8-6D0DA2857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4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6AD813-DEF9-4DAC-9532-56FC0D7C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355140-59EB-4074-B825-0632D21F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4D0DD8-19C5-4BF7-A7F1-50A22AC7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0332-0A98-444C-AAB2-BE6A938CB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48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6646D9-A02D-41DC-ABD0-0C4A2203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F74153-14CF-45D7-A197-14386152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DDAE9A-E112-42A8-9BA1-776E271A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64B4-7A22-4E03-AFF9-F477A819B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63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881B08-FC40-471A-B17C-F8DD6CA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D4A480-FEC3-404D-B04E-C0D4F5A11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C4A0FE-0117-4B2F-9840-FA542EF4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B775-A01D-43D3-9D72-5B0158EC1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24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ACEAD4-EEEB-418C-A0A3-A1F06718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839FA6-E44A-4FB4-ABE0-80C26E03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6A34FA-A33E-45BA-B81D-24A7947F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C827-35E4-4EAE-8387-E9CD61DF4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58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144646-E1EB-47CF-A943-D039C8F0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6E58A4-F100-40E0-BF5A-E6174A04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B2A524-36E3-4DCC-A077-B26EF841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C71F7-78AE-4AD9-92CD-98FE40461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46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DE2FAE-E402-4BAE-A7EA-966F740068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A543A8-C51B-4238-817F-33F3B167F5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3273C-5D80-46F9-8EDC-93346FB66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C5D3C-D7FB-4CDB-A010-C57CF087D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5171-2A16-4BA4-A99B-79050CDA1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0C07AC-484D-4829-9757-955A97E04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anose="020B0504020203020204" pitchFamily="34" charset="0"/>
          <a:ea typeface="MS PGothic" panose="020B0600070205080204" pitchFamily="34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82" charset="2"/>
        <a:buChar char="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82" charset="2"/>
        <a:buChar char=""/>
        <a:defRPr sz="22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82" charset="2"/>
        <a:buChar char="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82" charset="2"/>
        <a:buChar char="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82" charset="2"/>
        <a:buChar char="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0112328-A82E-4F9F-A6D8-49255D8E84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702175"/>
            <a:ext cx="91440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Context for Structuring </a:t>
            </a:r>
            <a:b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Vision &amp; Mission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F3B65608-A855-47F6-92C8-D032F1FCC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010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F7F9E1-5F89-462C-A1B6-A26A1C7C5E34}"/>
              </a:ext>
            </a:extLst>
          </p:cNvPr>
          <p:cNvCxnSpPr>
            <a:cxnSpLocks/>
          </p:cNvCxnSpPr>
          <p:nvPr/>
        </p:nvCxnSpPr>
        <p:spPr>
          <a:xfrm>
            <a:off x="914400" y="4702175"/>
            <a:ext cx="7239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3306903-54F8-441E-AE2B-94B706EB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536575"/>
            <a:ext cx="8042275" cy="835025"/>
          </a:xfrm>
        </p:spPr>
        <p:txBody>
          <a:bodyPr/>
          <a:lstStyle/>
          <a:p>
            <a:pPr eaLnBrk="1" hangingPunct="1"/>
            <a:r>
              <a:rPr lang="en-US" altLang="en-US"/>
              <a:t>Moving from To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7D08672-F8B0-4388-8FA6-00B584986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LOYALTY generation to RELATIONAL 	generation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Paper to tech 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Control/	power to authenticity 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Sameness to diversity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to global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intellectually to experiencing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Monologue to interactive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82" charset="2"/>
              <a:buNone/>
              <a:defRPr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1BD8CFE-550B-40B4-8E95-B105E3EB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13725" cy="758825"/>
          </a:xfrm>
        </p:spPr>
        <p:txBody>
          <a:bodyPr/>
          <a:lstStyle/>
          <a:p>
            <a:pPr eaLnBrk="1" hangingPunct="1"/>
            <a:r>
              <a:rPr lang="en-US" altLang="en-US"/>
              <a:t>UNLCEAR/TENSIONS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1F1D0EA-D314-4502-8590-EEB8EB992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419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the church exist for itself or other?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an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institution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church preserves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tradition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As a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faith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walk church is about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renewal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transformation &amp; rebirth.  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Tradition or Innovation?  Both?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or Leadership? 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or Ministry? 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the leader of the congregation?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ＭＳ Ｐゴシック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ＭＳ Ｐゴシック" charset="0"/>
            </a:endParaRP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ＭＳ Ｐゴシック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anose="05020102010507070707" pitchFamily="82" charset="2"/>
              <a:buNone/>
              <a:defRPr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6303F5-FBE6-46DF-B391-EC89E8139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801225"/>
              </p:ext>
            </p:extLst>
          </p:nvPr>
        </p:nvGraphicFramePr>
        <p:xfrm>
          <a:off x="457200" y="457201"/>
          <a:ext cx="8229600" cy="59395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069">
                <a:tc>
                  <a:txBody>
                    <a:bodyPr/>
                    <a:lstStyle/>
                    <a:p>
                      <a:r>
                        <a:rPr lang="en-US" sz="1800" dirty="0"/>
                        <a:t>MANAGEMENT/MAINTENANCE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/>
                        <a:t>VISIONARY LEADERSHIP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Administers and oversees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Innovates, inspires, creates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Focuses on systems &amp; structure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Focuses on people &amp; their gifts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Is imitative and status quo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Is original, creative &amp; challenges 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Has a short-range view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Has long-term vision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Asks details of how &amp; when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Asks what &amp; why, intentional &amp; purposeful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Criterion is the bottom line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Considers all possibilities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Does things right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Does the right thing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Plans and budgets 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Creates vision and strategy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4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Maintains stability and comfort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Creates new ways and produces outcome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479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/>
                        <a:t>Creates efficiency &amp; organization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Creates integrity &amp; personal growth  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5B06F18F-4114-4887-8901-9A7CF8B938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688" y="381000"/>
            <a:ext cx="3440112" cy="2895600"/>
          </a:xfrm>
          <a:noFill/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BE7D1A49-74D0-40AD-8738-1FF33CC1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882650"/>
            <a:ext cx="30845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A9A9F4FA-2F8C-4E65-84C4-F2EEF5F4E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79838"/>
            <a:ext cx="35814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3FE8C17C-8CED-4969-A0A1-98471B92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51238"/>
            <a:ext cx="36036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06A5A96C-7D9D-420C-A1EE-4D1DBD43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Committees and Teams </a:t>
            </a:r>
          </a:p>
        </p:txBody>
      </p:sp>
      <p:pic>
        <p:nvPicPr>
          <p:cNvPr id="17411" name="Picture 4" descr="SKMBT_C36012041915291">
            <a:extLst>
              <a:ext uri="{FF2B5EF4-FFF2-40B4-BE49-F238E27FC236}">
                <a16:creationId xmlns:a16="http://schemas.microsoft.com/office/drawing/2014/main" id="{150EFD78-1ABB-491D-8AC8-6F95319899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t="14816" r="5461" b="10878"/>
          <a:stretch>
            <a:fillRect/>
          </a:stretch>
        </p:blipFill>
        <p:spPr>
          <a:xfrm>
            <a:off x="1144588" y="1819275"/>
            <a:ext cx="7007225" cy="41243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C90DE402-8088-4416-A297-F591041DBD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>
                <a:latin typeface="Arial" panose="020B0604020202020204" pitchFamily="34" charset="0"/>
              </a:rPr>
              <a:t>Innovative – Governance, Ministry</a:t>
            </a:r>
          </a:p>
        </p:txBody>
      </p:sp>
      <p:pic>
        <p:nvPicPr>
          <p:cNvPr id="18435" name="Picture 4" descr="SKMBT_C36012041915300">
            <a:extLst>
              <a:ext uri="{FF2B5EF4-FFF2-40B4-BE49-F238E27FC236}">
                <a16:creationId xmlns:a16="http://schemas.microsoft.com/office/drawing/2014/main" id="{AF87D1BE-032A-45B4-AB79-88E2DF833B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t="17850" r="9238" b="9277"/>
          <a:stretch>
            <a:fillRect/>
          </a:stretch>
        </p:blipFill>
        <p:spPr>
          <a:xfrm>
            <a:off x="1219200" y="1752600"/>
            <a:ext cx="6629400" cy="3886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F5CBC0C-9F3B-4D1C-9D66-7E928A5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7950"/>
            <a:ext cx="8762999" cy="1336675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latin typeface="Arial" panose="020B0604020202020204" pitchFamily="34" charset="0"/>
              </a:rPr>
              <a:t>Traditional Governance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74597F1-D77F-4BFA-81FF-7394A1A0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Board based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Maintains what is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“Governing body” is representative &amp;  receives reports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Boards are autonomous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All agendas consist of issues of finance, administration, ministry, events planning…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All are elected positions </a:t>
            </a:r>
          </a:p>
        </p:txBody>
      </p:sp>
    </p:spTree>
    <p:extLst>
      <p:ext uri="{BB962C8B-B14F-4D97-AF65-F5344CB8AC3E}">
        <p14:creationId xmlns:p14="http://schemas.microsoft.com/office/powerpoint/2010/main" val="282244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F5CBC0C-9F3B-4D1C-9D66-7E928A5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85800"/>
            <a:ext cx="8042275" cy="990600"/>
          </a:xfrm>
        </p:spPr>
        <p:txBody>
          <a:bodyPr/>
          <a:lstStyle/>
          <a:p>
            <a:pPr eaLnBrk="1" hangingPunct="1"/>
            <a:r>
              <a:rPr lang="en-US" altLang="en-US" sz="6000" dirty="0">
                <a:latin typeface="Arial" panose="020B0604020202020204" pitchFamily="34" charset="0"/>
              </a:rPr>
              <a:t>Three tasks/processes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74597F1-D77F-4BFA-81FF-7394A1A0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Governance</a:t>
            </a:r>
          </a:p>
          <a:p>
            <a:pPr algn="ctr" eaLnBrk="1" hangingPunct="1"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Administration</a:t>
            </a:r>
          </a:p>
          <a:p>
            <a:pPr algn="ctr" eaLnBrk="1" hangingPunct="1"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Ministry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E757195-42ED-4B32-B9A2-FDDC090C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Governance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0349139-E6F5-4F96-B3D9-79E26DF14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ctr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Governance is the process which directs, oversees, &amp;</a:t>
            </a:r>
          </a:p>
          <a:p>
            <a:pPr marL="342900" lvl="1" indent="-342900" algn="ctr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provides leadership on the overall ministry of the church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always looks at the big picture/vision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sets goals and policies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evaluates ministries and programs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manages, runs and sets parameters, “controls”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Arial" panose="020B0604020202020204" pitchFamily="34" charset="0"/>
              </a:rPr>
              <a:t>clarifies and gives guidance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73F1B80-1C0D-4B46-BA6C-B6CBF90D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Administration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434DBA9-0CB5-43B8-BE56-D4AEA909EB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Administration is the process which manages, maintains and runs the day to day practical business of the church 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does the practical work of maintaining/managing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ensures that policies and parameters are followed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prepares annual budgets and oversees them 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manages contracts and personnel policies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evaluates staff and gives guidance on day to day administrative issues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2A5B7DA-CB61-48B6-8F43-BF642D6C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Arial" panose="020B0604020202020204" pitchFamily="34" charset="0"/>
              </a:rPr>
              <a:t>What is the business </a:t>
            </a:r>
            <a:br>
              <a:rPr lang="en-US" altLang="en-US" sz="5400">
                <a:latin typeface="Arial" panose="020B0604020202020204" pitchFamily="34" charset="0"/>
              </a:rPr>
            </a:br>
            <a:r>
              <a:rPr lang="en-US" altLang="en-US" sz="5400">
                <a:latin typeface="Arial" panose="020B0604020202020204" pitchFamily="34" charset="0"/>
              </a:rPr>
              <a:t>of the Church?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DE46950-8EFE-4EF2-84AC-1AABFFE1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94038"/>
            <a:ext cx="8229600" cy="2316162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82" charset="2"/>
              <a:buNone/>
            </a:pPr>
            <a:r>
              <a:rPr lang="en-US" altLang="en-US" sz="4400">
                <a:latin typeface="Arial" panose="020B0604020202020204" pitchFamily="34" charset="0"/>
              </a:rPr>
              <a:t>What does a church do?</a:t>
            </a:r>
          </a:p>
          <a:p>
            <a:pPr marL="0" indent="0" algn="ctr" eaLnBrk="1" hangingPunct="1">
              <a:buFont typeface="Wingdings 2" panose="05020102010507070707" pitchFamily="82" charset="2"/>
              <a:buNone/>
            </a:pPr>
            <a:r>
              <a:rPr lang="en-US" altLang="en-US" sz="4400">
                <a:latin typeface="Arial" panose="020B0604020202020204" pitchFamily="34" charset="0"/>
              </a:rPr>
              <a:t>What is its purpose?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96C360F-96BD-45FF-8DD2-C8FFBA60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Ministry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83AABA0-CDCA-48DF-A44F-6003F4BF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49530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Arial" panose="020B0604020202020204" pitchFamily="34" charset="0"/>
              </a:rPr>
              <a:t>Ministry is the process which tends to &amp;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Arial" panose="020B0604020202020204" pitchFamily="34" charset="0"/>
              </a:rPr>
              <a:t>implements the calling, vision and mission of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Arial" panose="020B0604020202020204" pitchFamily="34" charset="0"/>
              </a:rPr>
              <a:t>the church through hands on action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serves, attends to and cares for community &amp; beyond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continually strives to achieve and fulfill the calling/vision of the church through action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does hands on work to make a difference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offers care, healing, inspiration, challenge, comfort, dignity, justice, hope… 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89014FB-1034-41DB-9CFA-28797503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457200"/>
            <a:ext cx="8042275" cy="9874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three tasks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C85B369-20CD-4CC5-B605-E4727234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</a:rPr>
              <a:t>Conventional</a:t>
            </a:r>
            <a:r>
              <a:rPr lang="en-US" altLang="en-US" sz="2800" dirty="0">
                <a:latin typeface="Arial" panose="020B0604020202020204" pitchFamily="34" charset="0"/>
              </a:rPr>
              <a:t> congregations governance and ministry are not generally distinguished. All teams give energy &amp; time to running, managing, and doing ministry, usually not with great results.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Arial" panose="020B0604020202020204" pitchFamily="34" charset="0"/>
              </a:rPr>
              <a:t>Innovative</a:t>
            </a:r>
            <a:r>
              <a:rPr lang="en-US" altLang="en-US" sz="2800" dirty="0">
                <a:latin typeface="Arial" panose="020B0604020202020204" pitchFamily="34" charset="0"/>
              </a:rPr>
              <a:t> congregations there is a unified structure for making governance, administrative and ministry decisions with clear boundaries and active mutual communication and accountability.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F5CBC0C-9F3B-4D1C-9D66-7E928A5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7950"/>
            <a:ext cx="8762999" cy="1336675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latin typeface="Arial" panose="020B0604020202020204" pitchFamily="34" charset="0"/>
              </a:rPr>
              <a:t>Conventional  Innovative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74597F1-D77F-4BFA-81FF-7394A1A0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3 tasks unclear		3 tasks clear	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Board based			Community based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Representative body 	Governing body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Maintenance 			Leadership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Management			Visionary leading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Autonomous boards		Connected teams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Elected positions 		Gifts of the people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No common vision		Common vision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Program 				Ministry  </a:t>
            </a:r>
            <a:r>
              <a:rPr lang="en-US" altLang="en-US" sz="3200" dirty="0">
                <a:latin typeface="Arial" panose="020B0604020202020204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787858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2942A3C-5EC5-4DEB-B945-C96C6B8D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5" cy="6064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</a:rPr>
              <a:t>Structuring for Vision &amp; Mission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1887CC4-3508-4D6D-9E4E-03EA846038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Is spiritual, based on </a:t>
            </a:r>
            <a:r>
              <a:rPr lang="en-US" altLang="en-US" b="1" dirty="0">
                <a:latin typeface="Arial" panose="020B0604020202020204" pitchFamily="34" charset="0"/>
              </a:rPr>
              <a:t>CALLING &amp; VISION </a:t>
            </a:r>
            <a:r>
              <a:rPr lang="en-US" altLang="en-US" dirty="0">
                <a:latin typeface="Arial" panose="020B0604020202020204" pitchFamily="34" charset="0"/>
              </a:rPr>
              <a:t>of the church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Whatever you give energy to grows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Is intentional, encourages use of gifts, focus of time, attention and energy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Gives holistic direction to the church’s ministry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Creates community, inspires and motivates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Nurtures ministries &amp; action instead of programs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Continues to discern vision and mission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Works from the </a:t>
            </a:r>
            <a:r>
              <a:rPr lang="en-US" altLang="en-US" i="1" dirty="0">
                <a:latin typeface="Arial" panose="020B0604020202020204" pitchFamily="34" charset="0"/>
              </a:rPr>
              <a:t>energy field</a:t>
            </a:r>
            <a:r>
              <a:rPr lang="en-US" altLang="en-US" dirty="0">
                <a:latin typeface="Arial" panose="020B0604020202020204" pitchFamily="34" charset="0"/>
              </a:rPr>
              <a:t> of the congregation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Hears “what God is calling us to do and be?”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altLang="en-US" sz="17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2942A3C-5EC5-4DEB-B945-C96C6B8D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5" cy="6064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</a:rPr>
              <a:t>Structuring for Vision &amp; Mission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1887CC4-3508-4D6D-9E4E-03EA846038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Committee or team?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Representative of Gift based?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Elected or non elected?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Programs or Relationships?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Do what we’ve always done or nurture the gifts of the people to change the world?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Constitution and bylaws – reflect vision and values? OR are they a hindrance to ministry? 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altLang="en-US" sz="1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52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130198-0B4A-40A2-ACC6-6D15BA17D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07077"/>
              </p:ext>
            </p:extLst>
          </p:nvPr>
        </p:nvGraphicFramePr>
        <p:xfrm>
          <a:off x="457200" y="533400"/>
          <a:ext cx="8229600" cy="55801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223670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519362957"/>
                    </a:ext>
                  </a:extLst>
                </a:gridCol>
              </a:tblGrid>
              <a:tr h="37149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COMMITTEE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TEAM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845752914"/>
                  </a:ext>
                </a:extLst>
              </a:tr>
              <a:tr h="46670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Committed to common goal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Committed to achieving a common goal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828301684"/>
                  </a:ext>
                </a:extLst>
              </a:tr>
              <a:tr h="64923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Appointed or </a:t>
                      </a:r>
                      <a:r>
                        <a:rPr kumimoji="0" lang="ja-JP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“</a:t>
                      </a: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elected</a:t>
                      </a:r>
                      <a:r>
                        <a:rPr kumimoji="0" lang="ja-JP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”</a:t>
                      </a: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to perform a function on behalf of a larger group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Chosen because of gifts and skills in the area of team</a:t>
                      </a:r>
                      <a:r>
                        <a:rPr kumimoji="0" lang="ja-JP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 purpose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928002294"/>
                  </a:ext>
                </a:extLst>
              </a:tr>
              <a:tr h="579469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Members</a:t>
                      </a:r>
                      <a:r>
                        <a:rPr kumimoji="0" lang="ja-JP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’</a:t>
                      </a: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primary role is to represent the people who </a:t>
                      </a:r>
                      <a:r>
                        <a:rPr kumimoji="0" lang="ja-JP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“</a:t>
                      </a: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elected</a:t>
                      </a:r>
                      <a:r>
                        <a:rPr kumimoji="0" lang="ja-JP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”</a:t>
                      </a:r>
                      <a:r>
                        <a:rPr kumimoji="0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them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Members primary role is to act, to implement the goal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2349958183"/>
                  </a:ext>
                </a:extLst>
              </a:tr>
              <a:tr h="579469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Achieves common goal, always mindful to do in the best interest of their group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Implement and act. Always motivated to make something happen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3686372494"/>
                  </a:ext>
                </a:extLst>
              </a:tr>
              <a:tr h="579469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Bound by bylaws with very specific function within the organization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Bound by mutual respect to work together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104449313"/>
                  </a:ext>
                </a:extLst>
              </a:tr>
              <a:tr h="660357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Decisions by voting usually through majority vote, winners and losers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Decisions by consensus or agreement, building community without lose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701722171"/>
                  </a:ext>
                </a:extLst>
              </a:tr>
              <a:tr h="37149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Takes minutes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Takes notes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2398646600"/>
                  </a:ext>
                </a:extLst>
              </a:tr>
              <a:tr h="37149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 based on deliberation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 based on action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3722597"/>
                  </a:ext>
                </a:extLst>
              </a:tr>
              <a:tr h="37149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Creates programs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Creates relationships and ministries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3670596663"/>
                  </a:ext>
                </a:extLst>
              </a:tr>
              <a:tr h="579469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Not all members agree on goal/purpose always (majority)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20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6FB7D7"/>
                        </a:buClr>
                        <a:buSzPct val="110000"/>
                        <a:buFont typeface="Wingdings 2" panose="05020102010507070707" pitchFamily="82" charset="2"/>
                        <a:defRPr sz="1600">
                          <a:solidFill>
                            <a:srgbClr val="595959"/>
                          </a:solidFill>
                          <a:latin typeface="News Gothic MT" panose="020B0504020203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All members agree on goals/purpose always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42940714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8C647B-9418-4B7E-B68C-BC6886E0B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948611"/>
              </p:ext>
            </p:extLst>
          </p:nvPr>
        </p:nvGraphicFramePr>
        <p:xfrm>
          <a:off x="457200" y="609600"/>
          <a:ext cx="8229600" cy="52248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 LEADERSHIP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GIFTED LEADERSHIP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Elected or appointed to fill office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Called or chosen to be part of team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Elected to represent the larger group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Called to do/act gift &amp; passion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Elected to fill a vacancy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Called to use/share their gifts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decisions, act on behalf of larger group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Called to act and inspire others to 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Burn out. Run out of energy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burn out. Inspiration and energy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Bound and limited in scope of action according to office they hold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Boundaries of mission and values are much larger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 the office because no one else wants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Enthusiasm to be part of a team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8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Representing a group might feel as if they are not making a difference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Putting their gifts into action, feeling they matter and make a difference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FE614E5-147D-433D-9692-EFB31608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688975"/>
            <a:ext cx="8042275" cy="6826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</a:rPr>
              <a:t>Structuring for Purpose and Vision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A812F430-5C3B-4ED8-A7D4-1BB9B024E9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Is spiritual, based on the </a:t>
            </a:r>
            <a:r>
              <a:rPr lang="en-US" altLang="en-US" b="1" dirty="0">
                <a:latin typeface="Arial" panose="020B0604020202020204" pitchFamily="34" charset="0"/>
              </a:rPr>
              <a:t>CALLING </a:t>
            </a:r>
            <a:r>
              <a:rPr lang="en-US" altLang="en-US" dirty="0">
                <a:latin typeface="Arial" panose="020B0604020202020204" pitchFamily="34" charset="0"/>
              </a:rPr>
              <a:t>of the church reflected in its vision, mission and goals.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Separates the work by tasks: Governance, Administration, Ministry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Whatever you give energy to grows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Is intentional, encourages use of gifts, focus of time, attention and energy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Gives holistic direction to the church’s ministry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Creates community, inspires and motivates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Nurtures ministries &amp; action instead of programs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Continues to discern vision and mission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Works from the </a:t>
            </a:r>
            <a:r>
              <a:rPr lang="en-US" altLang="en-US" i="1" dirty="0">
                <a:latin typeface="Arial" panose="020B0604020202020204" pitchFamily="34" charset="0"/>
              </a:rPr>
              <a:t>energy field</a:t>
            </a:r>
            <a:r>
              <a:rPr lang="en-US" altLang="en-US" dirty="0">
                <a:latin typeface="Arial" panose="020B0604020202020204" pitchFamily="34" charset="0"/>
              </a:rPr>
              <a:t> of the congregation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en-US" dirty="0">
                <a:latin typeface="Arial" panose="020B0604020202020204" pitchFamily="34" charset="0"/>
              </a:rPr>
              <a:t>Hears “what is God calling us to do and be now?”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5D86B99-1652-488F-AFB1-8054022E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533400"/>
            <a:ext cx="8042275" cy="835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Some important concepts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46130E0-6410-490C-B3FD-778A86CD8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</a:rPr>
              <a:t>Governance positions – elected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</a:rPr>
              <a:t>Administration positions – elected &amp; non-elected: volunteer, gift discernment &amp; development…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</a:rPr>
              <a:t>Ministry – non elected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</a:rPr>
              <a:t>GIFTS – Ministry and service based on gifts rather than filling a “position.”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</a:rPr>
              <a:t>Match the gifts of the people with the vision/needs &amp; mission of church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</a:rPr>
              <a:t>Each non-paid position should have a clear job description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</a:rPr>
              <a:t>Create written policies, making work more efficient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Arial" panose="020B0604020202020204" pitchFamily="34" charset="0"/>
              </a:rPr>
              <a:t>Be clear in Communication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8BC14E0-CDFB-4E66-94D2-6891A368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457200"/>
            <a:ext cx="8042275" cy="6826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Governance and Ministry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5772DE8C-ACFB-4708-9211-F7719E4A7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447800"/>
            <a:ext cx="8420100" cy="5257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DEA900"/>
                </a:solidFill>
                <a:latin typeface="Arial" panose="020B0604020202020204" pitchFamily="34" charset="0"/>
              </a:rPr>
              <a:t>	Governance </a:t>
            </a:r>
            <a:r>
              <a:rPr lang="en-US" altLang="en-US" dirty="0">
                <a:latin typeface="Arial" panose="020B0604020202020204" pitchFamily="34" charset="0"/>
              </a:rPr>
              <a:t>					</a:t>
            </a:r>
            <a:r>
              <a:rPr lang="en-US" altLang="en-US" dirty="0">
                <a:solidFill>
                  <a:srgbClr val="DEA900"/>
                </a:solidFill>
                <a:latin typeface="Arial" panose="020B0604020202020204" pitchFamily="34" charset="0"/>
              </a:rPr>
              <a:t>Ministry</a:t>
            </a:r>
          </a:p>
        </p:txBody>
      </p:sp>
      <p:sp>
        <p:nvSpPr>
          <p:cNvPr id="29700" name="Oval 5">
            <a:extLst>
              <a:ext uri="{FF2B5EF4-FFF2-40B4-BE49-F238E27FC236}">
                <a16:creationId xmlns:a16="http://schemas.microsoft.com/office/drawing/2014/main" id="{0F96D12E-6AC1-47AC-B503-AE82A1DFE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81200"/>
            <a:ext cx="2057400" cy="1828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 eaLnBrk="1" hangingPunct="1"/>
            <a:r>
              <a:rPr lang="en-US" altLang="en-US" sz="2000">
                <a:solidFill>
                  <a:srgbClr val="000000"/>
                </a:solidFill>
                <a:latin typeface="Arial Rounded MT Bold" panose="020F0704030504030204" pitchFamily="34" charset="0"/>
              </a:rPr>
              <a:t>Executive  Council</a:t>
            </a:r>
            <a:endParaRPr lang="en-US" altLang="en-US"/>
          </a:p>
        </p:txBody>
      </p:sp>
      <p:sp>
        <p:nvSpPr>
          <p:cNvPr id="29701" name="Oval 6">
            <a:extLst>
              <a:ext uri="{FF2B5EF4-FFF2-40B4-BE49-F238E27FC236}">
                <a16:creationId xmlns:a16="http://schemas.microsoft.com/office/drawing/2014/main" id="{1F9B9373-C284-4EB5-838B-A6E13B459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2029597"/>
            <a:ext cx="2079625" cy="1828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Ministry Council</a:t>
            </a:r>
            <a:endParaRPr lang="en-US" altLang="en-US" dirty="0"/>
          </a:p>
        </p:txBody>
      </p:sp>
      <p:sp>
        <p:nvSpPr>
          <p:cNvPr id="29702" name="Oval 7">
            <a:extLst>
              <a:ext uri="{FF2B5EF4-FFF2-40B4-BE49-F238E27FC236}">
                <a16:creationId xmlns:a16="http://schemas.microsoft.com/office/drawing/2014/main" id="{C44AB02C-64C9-4E43-BC0C-EA7186466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462" y="3326584"/>
            <a:ext cx="2705100" cy="1371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</a:t>
            </a:r>
          </a:p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  </a:t>
            </a:r>
            <a:r>
              <a:rPr lang="en-US" alt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Committees</a:t>
            </a:r>
          </a:p>
        </p:txBody>
      </p:sp>
      <p:sp>
        <p:nvSpPr>
          <p:cNvPr id="29703" name="Oval 8">
            <a:extLst>
              <a:ext uri="{FF2B5EF4-FFF2-40B4-BE49-F238E27FC236}">
                <a16:creationId xmlns:a16="http://schemas.microsoft.com/office/drawing/2014/main" id="{BB30A10F-36BD-4936-A8F4-9D0FE2396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12076"/>
            <a:ext cx="2743200" cy="1143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10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 eaLnBrk="1" hangingPunct="1"/>
            <a:r>
              <a:rPr lang="en-US" altLang="en-US" sz="2000">
                <a:solidFill>
                  <a:srgbClr val="000000"/>
                </a:solidFill>
                <a:latin typeface="Arial Rounded MT Bold" panose="020F0704030504030204" pitchFamily="34" charset="0"/>
              </a:rPr>
              <a:t>Ministry teams </a:t>
            </a:r>
            <a:endParaRPr lang="en-US" altLang="en-US"/>
          </a:p>
        </p:txBody>
      </p:sp>
      <p:sp>
        <p:nvSpPr>
          <p:cNvPr id="29704" name="TextBox 1">
            <a:extLst>
              <a:ext uri="{FF2B5EF4-FFF2-40B4-BE49-F238E27FC236}">
                <a16:creationId xmlns:a16="http://schemas.microsoft.com/office/drawing/2014/main" id="{BF0C8C24-7A9B-42D9-A7D2-93F5B3E49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2" y="2556646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DEA900"/>
                </a:solidFill>
              </a:rPr>
              <a:t>Administration</a:t>
            </a:r>
            <a:r>
              <a:rPr lang="en-US" altLang="en-US" sz="2400" dirty="0"/>
              <a:t> </a:t>
            </a:r>
          </a:p>
        </p:txBody>
      </p:sp>
      <p:sp>
        <p:nvSpPr>
          <p:cNvPr id="29705" name="TextBox 10">
            <a:extLst>
              <a:ext uri="{FF2B5EF4-FFF2-40B4-BE49-F238E27FC236}">
                <a16:creationId xmlns:a16="http://schemas.microsoft.com/office/drawing/2014/main" id="{AD6D107A-7FCC-4995-A4BD-FB5FF3547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012384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DEA900"/>
                </a:solidFill>
              </a:rPr>
              <a:t>Action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4DCAB6-C34E-4667-8B0A-185CA590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sz="4400">
                <a:latin typeface="Arial" panose="020B0604020202020204" pitchFamily="34" charset="0"/>
              </a:rPr>
              <a:t>What is the business </a:t>
            </a:r>
            <a:br>
              <a:rPr lang="en-US" altLang="en-US" sz="4400">
                <a:latin typeface="Arial" panose="020B0604020202020204" pitchFamily="34" charset="0"/>
              </a:rPr>
            </a:br>
            <a:r>
              <a:rPr lang="en-US" altLang="en-US" sz="4400">
                <a:latin typeface="Arial" panose="020B0604020202020204" pitchFamily="34" charset="0"/>
              </a:rPr>
              <a:t>of the Church?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4378CDC-9D30-4DAB-B00D-7B8369ED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51038"/>
            <a:ext cx="8229600" cy="4525962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Nurture the spirit – Worship Faith Formation/development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Foster community – Care, visit, hospitality…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Heal the world – mission, outreach, advocacy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9">
            <a:extLst>
              <a:ext uri="{FF2B5EF4-FFF2-40B4-BE49-F238E27FC236}">
                <a16:creationId xmlns:a16="http://schemas.microsoft.com/office/drawing/2014/main" id="{80FBBA79-627F-4A5E-8183-506A485D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52800"/>
            <a:ext cx="34331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RESOURCES: </a:t>
            </a:r>
            <a:r>
              <a:rPr lang="en-US" altLang="en-US" sz="1600" dirty="0"/>
              <a:t>Finance, Stewardship, Generosity</a:t>
            </a:r>
          </a:p>
          <a:p>
            <a:pPr eaLnBrk="1" hangingPunct="1"/>
            <a:r>
              <a:rPr lang="en-US" altLang="en-US" sz="1600" dirty="0"/>
              <a:t>Personnel/human resources </a:t>
            </a:r>
          </a:p>
          <a:p>
            <a:pPr eaLnBrk="1" hangingPunct="1"/>
            <a:r>
              <a:rPr lang="en-US" altLang="en-US" sz="1600" dirty="0"/>
              <a:t>Building/Property  </a:t>
            </a:r>
          </a:p>
          <a:p>
            <a:pPr eaLnBrk="1" hangingPunct="1"/>
            <a:r>
              <a:rPr lang="en-US" altLang="en-US" sz="1600" dirty="0"/>
              <a:t>Mission Outreach – monetary </a:t>
            </a:r>
          </a:p>
          <a:p>
            <a:pPr eaLnBrk="1" hangingPunct="1"/>
            <a:endParaRPr lang="en-US" altLang="en-US" sz="16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9BE721-52B0-4C01-A24E-17BE29B6204A}"/>
              </a:ext>
            </a:extLst>
          </p:cNvPr>
          <p:cNvSpPr/>
          <p:nvPr/>
        </p:nvSpPr>
        <p:spPr>
          <a:xfrm>
            <a:off x="2698750" y="762000"/>
            <a:ext cx="3200400" cy="9427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COUNCIL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</a:t>
            </a:r>
          </a:p>
        </p:txBody>
      </p:sp>
      <p:sp>
        <p:nvSpPr>
          <p:cNvPr id="33796" name="TextBox 14">
            <a:extLst>
              <a:ext uri="{FF2B5EF4-FFF2-40B4-BE49-F238E27FC236}">
                <a16:creationId xmlns:a16="http://schemas.microsoft.com/office/drawing/2014/main" id="{50A7976E-78F8-46AD-B299-7FDB2AD8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352800"/>
            <a:ext cx="3244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WORSHIP: </a:t>
            </a:r>
            <a:r>
              <a:rPr lang="en-US" altLang="en-US" sz="1600" dirty="0"/>
              <a:t>Ushers &amp; Greeters  </a:t>
            </a:r>
          </a:p>
          <a:p>
            <a:pPr eaLnBrk="1" hangingPunct="1"/>
            <a:r>
              <a:rPr lang="en-US" altLang="en-US" sz="1600" dirty="0"/>
              <a:t>Communion Servers</a:t>
            </a:r>
          </a:p>
          <a:p>
            <a:pPr eaLnBrk="1" hangingPunct="1"/>
            <a:r>
              <a:rPr lang="en-US" altLang="en-US" sz="1600" dirty="0"/>
              <a:t>Audio visual team</a:t>
            </a:r>
          </a:p>
          <a:p>
            <a:pPr eaLnBrk="1" hangingPunct="1"/>
            <a:r>
              <a:rPr lang="en-US" altLang="en-US" sz="1600" b="1" dirty="0"/>
              <a:t>FAITH FORMATION </a:t>
            </a:r>
          </a:p>
          <a:p>
            <a:pPr eaLnBrk="1" hangingPunct="1"/>
            <a:r>
              <a:rPr lang="en-US" altLang="en-US" sz="1600" b="1" dirty="0"/>
              <a:t>FELLOWSHIP/CARE  </a:t>
            </a:r>
            <a:r>
              <a:rPr lang="en-US" altLang="en-US" sz="1600" dirty="0"/>
              <a:t>  </a:t>
            </a:r>
          </a:p>
          <a:p>
            <a:pPr eaLnBrk="1" hangingPunct="1"/>
            <a:r>
              <a:rPr lang="en-US" altLang="en-US" sz="1600" dirty="0"/>
              <a:t>Hospitality/Reception, visitation, </a:t>
            </a:r>
          </a:p>
          <a:p>
            <a:pPr eaLnBrk="1" hangingPunct="1"/>
            <a:r>
              <a:rPr lang="en-US" altLang="en-US" sz="1600" dirty="0"/>
              <a:t>Nominating//Leadership dev</a:t>
            </a:r>
          </a:p>
          <a:p>
            <a:pPr eaLnBrk="1" hangingPunct="1"/>
            <a:r>
              <a:rPr lang="en-US" altLang="en-US" sz="1600" b="1" dirty="0"/>
              <a:t>HANDS ON MISSION </a:t>
            </a:r>
          </a:p>
          <a:p>
            <a:pPr eaLnBrk="1" hangingPunct="1"/>
            <a:endParaRPr lang="en-US" alt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2A1CFD-1EA9-4CB1-8BCE-CFBC576668FC}"/>
              </a:ext>
            </a:extLst>
          </p:cNvPr>
          <p:cNvSpPr/>
          <p:nvPr/>
        </p:nvSpPr>
        <p:spPr>
          <a:xfrm>
            <a:off x="690563" y="2438400"/>
            <a:ext cx="2967037" cy="679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Elected or Non-elected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40F92-F065-430F-8AEE-61CFC7E64419}"/>
              </a:ext>
            </a:extLst>
          </p:cNvPr>
          <p:cNvSpPr/>
          <p:nvPr/>
        </p:nvSpPr>
        <p:spPr>
          <a:xfrm>
            <a:off x="4953000" y="2438400"/>
            <a:ext cx="3657600" cy="6810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ACTION TEAMS 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Non-elected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8167D-A3FF-485D-B91B-73E089972E32}"/>
              </a:ext>
            </a:extLst>
          </p:cNvPr>
          <p:cNvSpPr txBox="1"/>
          <p:nvPr/>
        </p:nvSpPr>
        <p:spPr>
          <a:xfrm>
            <a:off x="1905000" y="1761887"/>
            <a:ext cx="482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/>
              <a:t>Governance, Leadership, Decision-making 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F5B6B5-D463-408E-807D-8EF04BCFD959}"/>
              </a:ext>
            </a:extLst>
          </p:cNvPr>
          <p:cNvSpPr/>
          <p:nvPr/>
        </p:nvSpPr>
        <p:spPr>
          <a:xfrm>
            <a:off x="181992" y="55626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i="1" dirty="0"/>
              <a:t>Council: </a:t>
            </a:r>
            <a:r>
              <a:rPr lang="en-US" altLang="en-US" i="1" dirty="0"/>
              <a:t>Moderator, vice moderator, clerk, treasurer. 3 at large members gifted for leadership. All Elected. </a:t>
            </a:r>
            <a:r>
              <a:rPr lang="en-US" altLang="en-US" b="1" i="1" dirty="0"/>
              <a:t>Administration Resources, </a:t>
            </a:r>
            <a:r>
              <a:rPr lang="en-US" altLang="en-US" i="1" dirty="0"/>
              <a:t>elected or not. </a:t>
            </a:r>
            <a:r>
              <a:rPr lang="en-US" altLang="en-US" b="1" i="1" dirty="0"/>
              <a:t>Ministry Action Teams </a:t>
            </a:r>
            <a:r>
              <a:rPr lang="en-US" altLang="en-US" i="1" dirty="0"/>
              <a:t>not elected, gifts and passions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9BE721-52B0-4C01-A24E-17BE29B6204A}"/>
              </a:ext>
            </a:extLst>
          </p:cNvPr>
          <p:cNvSpPr/>
          <p:nvPr/>
        </p:nvSpPr>
        <p:spPr>
          <a:xfrm>
            <a:off x="2743200" y="685800"/>
            <a:ext cx="3200400" cy="703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Board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2A1CFD-1EA9-4CB1-8BCE-CFBC576668FC}"/>
              </a:ext>
            </a:extLst>
          </p:cNvPr>
          <p:cNvSpPr/>
          <p:nvPr/>
        </p:nvSpPr>
        <p:spPr>
          <a:xfrm>
            <a:off x="3276600" y="3357563"/>
            <a:ext cx="2286000" cy="6810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1B6E2-D9F4-4363-BC4D-087359BDFE90}"/>
              </a:ext>
            </a:extLst>
          </p:cNvPr>
          <p:cNvSpPr txBox="1"/>
          <p:nvPr/>
        </p:nvSpPr>
        <p:spPr>
          <a:xfrm>
            <a:off x="228601" y="1447800"/>
            <a:ext cx="8745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cs typeface="Arial" panose="020B0604020202020204" pitchFamily="34" charset="0"/>
              </a:rPr>
              <a:t>7 members</a:t>
            </a:r>
            <a:r>
              <a:rPr lang="en-US" sz="2000" b="1" dirty="0">
                <a:cs typeface="Arial" panose="020B0604020202020204" pitchFamily="34" charset="0"/>
              </a:rPr>
              <a:t> elected </a:t>
            </a:r>
            <a:r>
              <a:rPr lang="en-US" sz="2000" dirty="0">
                <a:cs typeface="Arial" panose="020B0604020202020204" pitchFamily="34" charset="0"/>
              </a:rPr>
              <a:t>by Congregation</a:t>
            </a:r>
          </a:p>
          <a:p>
            <a:pPr algn="ctr">
              <a:defRPr/>
            </a:pPr>
            <a:r>
              <a:rPr lang="en-US" sz="2000" dirty="0">
                <a:cs typeface="Arial" panose="020B0604020202020204" pitchFamily="34" charset="0"/>
              </a:rPr>
              <a:t>4 Executive – Moderator, vice, treasurer, clerk</a:t>
            </a:r>
          </a:p>
          <a:p>
            <a:pPr algn="ctr">
              <a:defRPr/>
            </a:pPr>
            <a:endParaRPr lang="en-US" sz="800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dirty="0">
                <a:cs typeface="Arial" panose="020B0604020202020204" pitchFamily="34" charset="0"/>
              </a:rPr>
              <a:t>Strategic thinking, Ensuring church’s vision &amp; direction, Creating policies, </a:t>
            </a:r>
          </a:p>
          <a:p>
            <a:pPr algn="ctr">
              <a:defRPr/>
            </a:pPr>
            <a:r>
              <a:rPr lang="en-US" sz="2000" dirty="0">
                <a:cs typeface="Arial" panose="020B0604020202020204" pitchFamily="34" charset="0"/>
              </a:rPr>
              <a:t>Establishes teams that provide ADMINISTRATIVE support.</a:t>
            </a:r>
          </a:p>
          <a:p>
            <a:pPr algn="ctr">
              <a:defRPr/>
            </a:pPr>
            <a:r>
              <a:rPr lang="en-US" sz="2000" dirty="0">
                <a:cs typeface="Arial" panose="020B0604020202020204" pitchFamily="34" charset="0"/>
              </a:rPr>
              <a:t>Each committee develops “ways of work.”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36DAE-8804-484D-BF2F-071BA9BBB20E}"/>
              </a:ext>
            </a:extLst>
          </p:cNvPr>
          <p:cNvSpPr txBox="1"/>
          <p:nvPr/>
        </p:nvSpPr>
        <p:spPr>
          <a:xfrm>
            <a:off x="346075" y="4103688"/>
            <a:ext cx="8610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cs typeface="Arial" panose="020B0604020202020204" pitchFamily="34" charset="0"/>
              </a:rPr>
              <a:t>Pastor, paid staff and lay leaders necessary to realize the vision &amp; mission of church.</a:t>
            </a:r>
          </a:p>
          <a:p>
            <a:pPr algn="ctr">
              <a:defRPr/>
            </a:pPr>
            <a:endParaRPr lang="en-US" sz="800" dirty="0"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dirty="0">
                <a:cs typeface="Arial" panose="020B0604020202020204" pitchFamily="34" charset="0"/>
              </a:rPr>
              <a:t>Pastor facilitates establishment of Ministry teams, with </a:t>
            </a:r>
            <a:r>
              <a:rPr lang="en-US" sz="2000" b="1" dirty="0">
                <a:cs typeface="Arial" panose="020B0604020202020204" pitchFamily="34" charset="0"/>
              </a:rPr>
              <a:t>non-elected, gifted </a:t>
            </a:r>
            <a:r>
              <a:rPr lang="en-US" sz="2000" dirty="0">
                <a:cs typeface="Arial" panose="020B0604020202020204" pitchFamily="34" charset="0"/>
              </a:rPr>
              <a:t>members to realize vision &amp; mission of the church. </a:t>
            </a:r>
          </a:p>
          <a:p>
            <a:pPr algn="ctr">
              <a:defRPr/>
            </a:pPr>
            <a:r>
              <a:rPr lang="en-US" sz="2000" dirty="0">
                <a:cs typeface="Arial" panose="020B0604020202020204" pitchFamily="34" charset="0"/>
              </a:rPr>
              <a:t>Each team develops “ways of work.”  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00CB1FC-E256-48A2-9049-DD35CB18CE0A}"/>
              </a:ext>
            </a:extLst>
          </p:cNvPr>
          <p:cNvSpPr/>
          <p:nvPr/>
        </p:nvSpPr>
        <p:spPr>
          <a:xfrm>
            <a:off x="666750" y="2124075"/>
            <a:ext cx="1547813" cy="962025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Worship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6A6EC1-EBAE-41D8-9D12-4737DEA4C9D1}"/>
              </a:ext>
            </a:extLst>
          </p:cNvPr>
          <p:cNvSpPr/>
          <p:nvPr/>
        </p:nvSpPr>
        <p:spPr>
          <a:xfrm>
            <a:off x="1933575" y="1949450"/>
            <a:ext cx="1800225" cy="8382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Faith Format.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F96816-4EB4-4F14-9D12-2B83B1BC400A}"/>
              </a:ext>
            </a:extLst>
          </p:cNvPr>
          <p:cNvSpPr/>
          <p:nvPr/>
        </p:nvSpPr>
        <p:spPr>
          <a:xfrm>
            <a:off x="3457575" y="1833563"/>
            <a:ext cx="2290763" cy="1001712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Growth &amp; Membership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2D0667-9F56-4A4E-80CD-A5E4C5ED30CE}"/>
              </a:ext>
            </a:extLst>
          </p:cNvPr>
          <p:cNvSpPr/>
          <p:nvPr/>
        </p:nvSpPr>
        <p:spPr>
          <a:xfrm>
            <a:off x="5583238" y="1809750"/>
            <a:ext cx="1978025" cy="83661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Fellowship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D9C1502-9513-45BA-AF9A-101978388E92}"/>
              </a:ext>
            </a:extLst>
          </p:cNvPr>
          <p:cNvSpPr/>
          <p:nvPr/>
        </p:nvSpPr>
        <p:spPr>
          <a:xfrm>
            <a:off x="3124200" y="228600"/>
            <a:ext cx="2733675" cy="70326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Council/Cabinet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392FF1-BB00-4878-884E-2BEF6FE91BBA}"/>
              </a:ext>
            </a:extLst>
          </p:cNvPr>
          <p:cNvSpPr/>
          <p:nvPr/>
        </p:nvSpPr>
        <p:spPr>
          <a:xfrm>
            <a:off x="1874838" y="2643188"/>
            <a:ext cx="1598612" cy="960437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Missions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C3E7BB-EA92-41BF-9EBC-9CCC3BD27519}"/>
              </a:ext>
            </a:extLst>
          </p:cNvPr>
          <p:cNvSpPr/>
          <p:nvPr/>
        </p:nvSpPr>
        <p:spPr>
          <a:xfrm>
            <a:off x="3406775" y="2635250"/>
            <a:ext cx="1647825" cy="96043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Property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34D541-B197-4D0D-98F0-F650A577B7C4}"/>
              </a:ext>
            </a:extLst>
          </p:cNvPr>
          <p:cNvSpPr/>
          <p:nvPr/>
        </p:nvSpPr>
        <p:spPr>
          <a:xfrm>
            <a:off x="4924425" y="2492375"/>
            <a:ext cx="1647825" cy="96043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Staff relations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F46B23-4D0A-4402-9476-7CAC6C067FC9}"/>
              </a:ext>
            </a:extLst>
          </p:cNvPr>
          <p:cNvSpPr/>
          <p:nvPr/>
        </p:nvSpPr>
        <p:spPr>
          <a:xfrm>
            <a:off x="6276975" y="2605088"/>
            <a:ext cx="2168525" cy="960437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Stewardship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Generosity  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8E18AC21-AD49-48F6-A534-761DB0AEE143}"/>
              </a:ext>
            </a:extLst>
          </p:cNvPr>
          <p:cNvSpPr/>
          <p:nvPr/>
        </p:nvSpPr>
        <p:spPr>
          <a:xfrm>
            <a:off x="304800" y="1182688"/>
            <a:ext cx="4038600" cy="485775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Elected positions, 3-5 each  </a:t>
            </a:r>
          </a:p>
        </p:txBody>
      </p:sp>
      <p:sp>
        <p:nvSpPr>
          <p:cNvPr id="32780" name="TextBox 3">
            <a:extLst>
              <a:ext uri="{FF2B5EF4-FFF2-40B4-BE49-F238E27FC236}">
                <a16:creationId xmlns:a16="http://schemas.microsoft.com/office/drawing/2014/main" id="{7A51A7E7-FCEF-44C9-BDE1-47BF3E02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2470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Drama 	Ushers	Av	Children &amp; Youth	Resource	Visitation	Hospitality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Scholarship	Audit	Memorials	Soup kitchen FACC	Garden 	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Communion preparers</a:t>
            </a:r>
          </a:p>
          <a:p>
            <a:pPr eaLnBrk="1" hangingPunct="1"/>
            <a:endParaRPr lang="en-US" altLang="en-US"/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5DF591D4-476E-4B82-A62B-F9AFA1F55968}"/>
              </a:ext>
            </a:extLst>
          </p:cNvPr>
          <p:cNvSpPr/>
          <p:nvPr/>
        </p:nvSpPr>
        <p:spPr>
          <a:xfrm>
            <a:off x="304800" y="4011613"/>
            <a:ext cx="4267200" cy="484187"/>
          </a:xfrm>
          <a:prstGeom prst="homePlat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Non Elected ministry positions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C9F0BF9-8106-4385-B91B-2628F4D9EE87}"/>
              </a:ext>
            </a:extLst>
          </p:cNvPr>
          <p:cNvSpPr/>
          <p:nvPr/>
        </p:nvSpPr>
        <p:spPr>
          <a:xfrm>
            <a:off x="503238" y="415925"/>
            <a:ext cx="2057400" cy="12255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Worship &amp; 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Faith Form.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92C24E-E3FA-4270-91DA-A522CCA7A4A1}"/>
              </a:ext>
            </a:extLst>
          </p:cNvPr>
          <p:cNvSpPr/>
          <p:nvPr/>
        </p:nvSpPr>
        <p:spPr>
          <a:xfrm>
            <a:off x="2057400" y="3171825"/>
            <a:ext cx="2057400" cy="12430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Care &amp;   Community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1BAB6-997B-4F29-AC69-D8754979134E}"/>
              </a:ext>
            </a:extLst>
          </p:cNvPr>
          <p:cNvSpPr/>
          <p:nvPr/>
        </p:nvSpPr>
        <p:spPr>
          <a:xfrm>
            <a:off x="4724400" y="3154363"/>
            <a:ext cx="2057400" cy="1279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Mission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&amp; Outreach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 </a:t>
            </a:r>
          </a:p>
        </p:txBody>
      </p:sp>
      <p:sp>
        <p:nvSpPr>
          <p:cNvPr id="30725" name="TextBox 9">
            <a:extLst>
              <a:ext uri="{FF2B5EF4-FFF2-40B4-BE49-F238E27FC236}">
                <a16:creationId xmlns:a16="http://schemas.microsoft.com/office/drawing/2014/main" id="{36911364-6B0F-4D95-8D2D-BE2A8C320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731963"/>
            <a:ext cx="19224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NON ELECTED</a:t>
            </a:r>
          </a:p>
          <a:p>
            <a:pPr eaLnBrk="1" hangingPunct="1"/>
            <a:r>
              <a:rPr lang="en-US" altLang="en-US" sz="1600" b="1" dirty="0"/>
              <a:t>Ministry Teams</a:t>
            </a:r>
            <a:r>
              <a:rPr lang="en-US" altLang="en-US" sz="1600" dirty="0"/>
              <a:t>: </a:t>
            </a:r>
          </a:p>
          <a:p>
            <a:pPr eaLnBrk="1" hangingPunct="1"/>
            <a:r>
              <a:rPr lang="en-US" altLang="en-US" sz="1600" dirty="0"/>
              <a:t>Worship team </a:t>
            </a:r>
          </a:p>
          <a:p>
            <a:pPr eaLnBrk="1" hangingPunct="1"/>
            <a:r>
              <a:rPr lang="en-US" altLang="en-US" sz="1600" dirty="0"/>
              <a:t>Music, drama, flowers…</a:t>
            </a:r>
          </a:p>
          <a:p>
            <a:pPr eaLnBrk="1" hangingPunct="1"/>
            <a:r>
              <a:rPr lang="en-US" altLang="en-US" sz="1600" dirty="0"/>
              <a:t>Ushers team</a:t>
            </a:r>
          </a:p>
          <a:p>
            <a:pPr eaLnBrk="1" hangingPunct="1"/>
            <a:r>
              <a:rPr lang="en-US" altLang="en-US" sz="1600" dirty="0"/>
              <a:t>AV team </a:t>
            </a:r>
          </a:p>
          <a:p>
            <a:pPr eaLnBrk="1" hangingPunct="1"/>
            <a:r>
              <a:rPr lang="en-US" altLang="en-US" sz="1600" dirty="0"/>
              <a:t>Education Team </a:t>
            </a:r>
          </a:p>
          <a:p>
            <a:pPr eaLnBrk="1" hangingPunct="1"/>
            <a:r>
              <a:rPr lang="en-US" altLang="en-US" sz="1600" dirty="0"/>
              <a:t>Children Sunday school</a:t>
            </a:r>
          </a:p>
          <a:p>
            <a:pPr eaLnBrk="1" hangingPunct="1"/>
            <a:r>
              <a:rPr lang="en-US" altLang="en-US" sz="1600" dirty="0"/>
              <a:t>Adult education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EE58EA-98C2-4722-99E2-72F091C5F992}"/>
              </a:ext>
            </a:extLst>
          </p:cNvPr>
          <p:cNvSpPr/>
          <p:nvPr/>
        </p:nvSpPr>
        <p:spPr>
          <a:xfrm>
            <a:off x="6324600" y="401638"/>
            <a:ext cx="2057400" cy="1279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Administ</a:t>
            </a:r>
            <a:r>
              <a:rPr lang="en-US" dirty="0">
                <a:solidFill>
                  <a:schemeClr val="tx1"/>
                </a:solidFill>
              </a:rPr>
              <a:t>. &amp;Resources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 </a:t>
            </a:r>
          </a:p>
        </p:txBody>
      </p:sp>
      <p:sp>
        <p:nvSpPr>
          <p:cNvPr id="30727" name="TextBox 11">
            <a:extLst>
              <a:ext uri="{FF2B5EF4-FFF2-40B4-BE49-F238E27FC236}">
                <a16:creationId xmlns:a16="http://schemas.microsoft.com/office/drawing/2014/main" id="{3B08EF53-F70B-431D-BA9B-C7679899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4525963"/>
            <a:ext cx="36210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NON ELECTED</a:t>
            </a:r>
          </a:p>
          <a:p>
            <a:pPr eaLnBrk="1" hangingPunct="1"/>
            <a:r>
              <a:rPr lang="en-US" altLang="en-US" sz="1600" b="1"/>
              <a:t>Ministry Teams </a:t>
            </a:r>
          </a:p>
          <a:p>
            <a:pPr eaLnBrk="1" hangingPunct="1"/>
            <a:r>
              <a:rPr lang="en-US" altLang="en-US" sz="1600"/>
              <a:t>Care/visitation, Hospitality</a:t>
            </a:r>
          </a:p>
          <a:p>
            <a:pPr eaLnBrk="1" hangingPunct="1"/>
            <a:r>
              <a:rPr lang="en-US" altLang="en-US" sz="1600"/>
              <a:t>Fellowship/congregational life</a:t>
            </a:r>
          </a:p>
          <a:p>
            <a:pPr eaLnBrk="1" hangingPunct="1"/>
            <a:r>
              <a:rPr lang="en-US" altLang="en-US" sz="1600"/>
              <a:t>Nominating/Leadership development</a:t>
            </a:r>
          </a:p>
          <a:p>
            <a:pPr eaLnBrk="1" hangingPunct="1"/>
            <a:r>
              <a:rPr lang="en-US" altLang="en-US" sz="1600"/>
              <a:t>Evangelism/Growth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327DF86-3967-41D7-8174-F4984D17ABC3}"/>
              </a:ext>
            </a:extLst>
          </p:cNvPr>
          <p:cNvSpPr/>
          <p:nvPr/>
        </p:nvSpPr>
        <p:spPr>
          <a:xfrm>
            <a:off x="2842493" y="1735138"/>
            <a:ext cx="3200400" cy="70326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Council/Cabinet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Elected   </a:t>
            </a:r>
          </a:p>
        </p:txBody>
      </p:sp>
      <p:sp>
        <p:nvSpPr>
          <p:cNvPr id="30731" name="TextBox 13">
            <a:extLst>
              <a:ext uri="{FF2B5EF4-FFF2-40B4-BE49-F238E27FC236}">
                <a16:creationId xmlns:a16="http://schemas.microsoft.com/office/drawing/2014/main" id="{9112C42F-9859-43BA-A35E-728820F2C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828800"/>
            <a:ext cx="2057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NON OR ELECTED</a:t>
            </a:r>
          </a:p>
          <a:p>
            <a:pPr eaLnBrk="1" hangingPunct="1"/>
            <a:r>
              <a:rPr lang="en-US" altLang="en-US" sz="1600" b="1" dirty="0"/>
              <a:t>Ministry Teams </a:t>
            </a:r>
            <a:r>
              <a:rPr lang="en-US" altLang="en-US" sz="1600" dirty="0"/>
              <a:t>Finance team </a:t>
            </a:r>
          </a:p>
          <a:p>
            <a:pPr eaLnBrk="1" hangingPunct="1"/>
            <a:r>
              <a:rPr lang="en-US" altLang="en-US" sz="1600" dirty="0"/>
              <a:t>Stewardship/giving  development team</a:t>
            </a:r>
          </a:p>
          <a:p>
            <a:pPr eaLnBrk="1" hangingPunct="1"/>
            <a:r>
              <a:rPr lang="en-US" altLang="en-US" sz="1600" dirty="0"/>
              <a:t>Memorial </a:t>
            </a:r>
          </a:p>
          <a:p>
            <a:pPr eaLnBrk="1" hangingPunct="1"/>
            <a:r>
              <a:rPr lang="en-US" altLang="en-US" sz="1600" dirty="0"/>
              <a:t>Building team</a:t>
            </a:r>
          </a:p>
          <a:p>
            <a:pPr eaLnBrk="1" hangingPunct="1"/>
            <a:r>
              <a:rPr lang="en-US" altLang="en-US" sz="1600" dirty="0"/>
              <a:t>Staff/personnel</a:t>
            </a:r>
          </a:p>
        </p:txBody>
      </p:sp>
      <p:sp>
        <p:nvSpPr>
          <p:cNvPr id="30732" name="TextBox 14">
            <a:extLst>
              <a:ext uri="{FF2B5EF4-FFF2-40B4-BE49-F238E27FC236}">
                <a16:creationId xmlns:a16="http://schemas.microsoft.com/office/drawing/2014/main" id="{BBD8B9C1-E8CB-44A8-8219-14C9B32B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2" y="4543425"/>
            <a:ext cx="32781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NON ELECTED</a:t>
            </a:r>
          </a:p>
          <a:p>
            <a:pPr eaLnBrk="1" hangingPunct="1"/>
            <a:r>
              <a:rPr lang="en-US" altLang="en-US" sz="1600" b="1" dirty="0"/>
              <a:t>Ministry Teams </a:t>
            </a:r>
          </a:p>
          <a:p>
            <a:pPr eaLnBrk="1" hangingPunct="1"/>
            <a:r>
              <a:rPr lang="en-US" altLang="en-US" sz="1600" dirty="0"/>
              <a:t>Outreach team, Green Team, </a:t>
            </a:r>
          </a:p>
          <a:p>
            <a:pPr eaLnBrk="1" hangingPunct="1"/>
            <a:r>
              <a:rPr lang="en-US" altLang="en-US" sz="1600" dirty="0"/>
              <a:t>Wider/Ecumenical/Interfaith</a:t>
            </a:r>
          </a:p>
          <a:p>
            <a:pPr eaLnBrk="1" hangingPunct="1"/>
            <a:r>
              <a:rPr lang="en-US" altLang="en-US" sz="1600" dirty="0"/>
              <a:t>Peace &amp; Justice </a:t>
            </a:r>
          </a:p>
        </p:txBody>
      </p:sp>
      <p:sp>
        <p:nvSpPr>
          <p:cNvPr id="30733" name="TextBox 1">
            <a:extLst>
              <a:ext uri="{FF2B5EF4-FFF2-40B4-BE49-F238E27FC236}">
                <a16:creationId xmlns:a16="http://schemas.microsoft.com/office/drawing/2014/main" id="{520DB1C0-6F0A-4AD3-8C3A-5E9F1424B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i="1"/>
              <a:t>Council 7-9 persons: moderator, vice moderator, clerk, treasurer. 4 chairs of Ministries, 1 at large member. </a:t>
            </a:r>
          </a:p>
          <a:p>
            <a:pPr eaLnBrk="1" hangingPunct="1"/>
            <a:r>
              <a:rPr lang="en-US" altLang="en-US" sz="1400" i="1"/>
              <a:t>WE, CC, MO, AS Ministries 5 members each. All Elected. Action Teams not elected, gifts and passions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C9F0BF9-8106-4385-B91B-2628F4D9EE87}"/>
              </a:ext>
            </a:extLst>
          </p:cNvPr>
          <p:cNvSpPr/>
          <p:nvPr/>
        </p:nvSpPr>
        <p:spPr>
          <a:xfrm>
            <a:off x="228600" y="381000"/>
            <a:ext cx="2057400" cy="12255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Worship &amp; 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Spiritual Life Lead.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92C24E-E3FA-4270-91DA-A522CCA7A4A1}"/>
              </a:ext>
            </a:extLst>
          </p:cNvPr>
          <p:cNvSpPr/>
          <p:nvPr/>
        </p:nvSpPr>
        <p:spPr>
          <a:xfrm>
            <a:off x="3048000" y="4477570"/>
            <a:ext cx="2057400" cy="12430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Care &amp;   Community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91BAB6-997B-4F29-AC69-D8754979134E}"/>
              </a:ext>
            </a:extLst>
          </p:cNvPr>
          <p:cNvSpPr/>
          <p:nvPr/>
        </p:nvSpPr>
        <p:spPr>
          <a:xfrm>
            <a:off x="6670359" y="475848"/>
            <a:ext cx="2057400" cy="12795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Mission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&amp; Outreach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 </a:t>
            </a:r>
          </a:p>
        </p:txBody>
      </p:sp>
      <p:sp>
        <p:nvSpPr>
          <p:cNvPr id="30725" name="TextBox 9">
            <a:extLst>
              <a:ext uri="{FF2B5EF4-FFF2-40B4-BE49-F238E27FC236}">
                <a16:creationId xmlns:a16="http://schemas.microsoft.com/office/drawing/2014/main" id="{36911364-6B0F-4D95-8D2D-BE2A8C320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19224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NON ELECTED</a:t>
            </a:r>
          </a:p>
          <a:p>
            <a:pPr eaLnBrk="1" hangingPunct="1"/>
            <a:r>
              <a:rPr lang="en-US" altLang="en-US" sz="1600" b="1" dirty="0"/>
              <a:t>Ministry Teams</a:t>
            </a:r>
            <a:r>
              <a:rPr lang="en-US" altLang="en-US" sz="1600" dirty="0"/>
              <a:t>: </a:t>
            </a:r>
          </a:p>
          <a:p>
            <a:pPr eaLnBrk="1" hangingPunct="1"/>
            <a:r>
              <a:rPr lang="en-US" altLang="en-US" sz="1600" dirty="0"/>
              <a:t>Worship team </a:t>
            </a:r>
          </a:p>
          <a:p>
            <a:pPr eaLnBrk="1" hangingPunct="1"/>
            <a:r>
              <a:rPr lang="en-US" altLang="en-US" sz="1600" dirty="0"/>
              <a:t>Music, drama, flowers…</a:t>
            </a:r>
          </a:p>
          <a:p>
            <a:pPr eaLnBrk="1" hangingPunct="1"/>
            <a:r>
              <a:rPr lang="en-US" altLang="en-US" sz="1600" dirty="0"/>
              <a:t>Ushers team</a:t>
            </a:r>
          </a:p>
          <a:p>
            <a:pPr eaLnBrk="1" hangingPunct="1"/>
            <a:r>
              <a:rPr lang="en-US" altLang="en-US" sz="1600" dirty="0"/>
              <a:t>AV team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EE58EA-98C2-4722-99E2-72F091C5F992}"/>
              </a:ext>
            </a:extLst>
          </p:cNvPr>
          <p:cNvSpPr/>
          <p:nvPr/>
        </p:nvSpPr>
        <p:spPr>
          <a:xfrm>
            <a:off x="3412158" y="1893869"/>
            <a:ext cx="2057400" cy="12795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Administ</a:t>
            </a:r>
            <a:r>
              <a:rPr lang="en-US" dirty="0">
                <a:solidFill>
                  <a:schemeClr val="tx1"/>
                </a:solidFill>
              </a:rPr>
              <a:t>. &amp;Resources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 </a:t>
            </a:r>
          </a:p>
        </p:txBody>
      </p:sp>
      <p:sp>
        <p:nvSpPr>
          <p:cNvPr id="30727" name="TextBox 11">
            <a:extLst>
              <a:ext uri="{FF2B5EF4-FFF2-40B4-BE49-F238E27FC236}">
                <a16:creationId xmlns:a16="http://schemas.microsoft.com/office/drawing/2014/main" id="{3B08EF53-F70B-431D-BA9B-C7679899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3" y="4314059"/>
            <a:ext cx="36210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NON ELECTED</a:t>
            </a:r>
          </a:p>
          <a:p>
            <a:pPr eaLnBrk="1" hangingPunct="1"/>
            <a:r>
              <a:rPr lang="en-US" altLang="en-US" sz="1600" b="1" dirty="0"/>
              <a:t>Ministry Teams </a:t>
            </a:r>
          </a:p>
          <a:p>
            <a:pPr eaLnBrk="1" hangingPunct="1"/>
            <a:r>
              <a:rPr lang="en-US" altLang="en-US" sz="1600" dirty="0"/>
              <a:t>Care/visitation, Hospitality</a:t>
            </a:r>
          </a:p>
          <a:p>
            <a:pPr eaLnBrk="1" hangingPunct="1"/>
            <a:r>
              <a:rPr lang="en-US" altLang="en-US" sz="1600" dirty="0"/>
              <a:t>Fellowship/congregational life</a:t>
            </a:r>
          </a:p>
          <a:p>
            <a:pPr eaLnBrk="1" hangingPunct="1"/>
            <a:r>
              <a:rPr lang="en-US" altLang="en-US" sz="1600" dirty="0"/>
              <a:t>Nominating/Leadership development</a:t>
            </a:r>
          </a:p>
          <a:p>
            <a:pPr eaLnBrk="1" hangingPunct="1"/>
            <a:r>
              <a:rPr lang="en-US" altLang="en-US" sz="1600" dirty="0"/>
              <a:t>Evangelism/Growth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327DF86-3967-41D7-8174-F4984D17ABC3}"/>
              </a:ext>
            </a:extLst>
          </p:cNvPr>
          <p:cNvSpPr/>
          <p:nvPr/>
        </p:nvSpPr>
        <p:spPr>
          <a:xfrm>
            <a:off x="2840658" y="888258"/>
            <a:ext cx="3200400" cy="7032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Council/Cabinet  </a:t>
            </a:r>
          </a:p>
        </p:txBody>
      </p:sp>
      <p:sp>
        <p:nvSpPr>
          <p:cNvPr id="30731" name="TextBox 13">
            <a:extLst>
              <a:ext uri="{FF2B5EF4-FFF2-40B4-BE49-F238E27FC236}">
                <a16:creationId xmlns:a16="http://schemas.microsoft.com/office/drawing/2014/main" id="{9112C42F-9859-43BA-A35E-728820F2C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36" y="3199199"/>
            <a:ext cx="419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ELECTED</a:t>
            </a:r>
          </a:p>
          <a:p>
            <a:pPr eaLnBrk="1" hangingPunct="1"/>
            <a:r>
              <a:rPr lang="en-US" altLang="en-US" sz="1600" dirty="0"/>
              <a:t>Finance team, Stewardship/generosity team, Building team, Staff/personnel Team </a:t>
            </a:r>
          </a:p>
          <a:p>
            <a:pPr eaLnBrk="1" hangingPunct="1"/>
            <a:endParaRPr lang="en-US" altLang="en-US" sz="1600" dirty="0"/>
          </a:p>
        </p:txBody>
      </p:sp>
      <p:sp>
        <p:nvSpPr>
          <p:cNvPr id="30732" name="TextBox 14">
            <a:extLst>
              <a:ext uri="{FF2B5EF4-FFF2-40B4-BE49-F238E27FC236}">
                <a16:creationId xmlns:a16="http://schemas.microsoft.com/office/drawing/2014/main" id="{BBD8B9C1-E8CB-44A8-8219-14C9B32B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709" y="1863583"/>
            <a:ext cx="19224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/>
              <a:t>NON ELECTED</a:t>
            </a:r>
          </a:p>
          <a:p>
            <a:pPr eaLnBrk="1" hangingPunct="1"/>
            <a:r>
              <a:rPr lang="en-US" altLang="en-US" sz="1600" b="1" dirty="0"/>
              <a:t>Ministry Teams </a:t>
            </a:r>
          </a:p>
          <a:p>
            <a:pPr eaLnBrk="1" hangingPunct="1"/>
            <a:r>
              <a:rPr lang="en-US" altLang="en-US" sz="1600" dirty="0"/>
              <a:t>Outreach team, Green Team, </a:t>
            </a:r>
          </a:p>
          <a:p>
            <a:pPr eaLnBrk="1" hangingPunct="1"/>
            <a:r>
              <a:rPr lang="en-US" altLang="en-US" sz="1600" dirty="0"/>
              <a:t>Wider/Ecumenical/Interfaith</a:t>
            </a:r>
          </a:p>
          <a:p>
            <a:pPr eaLnBrk="1" hangingPunct="1"/>
            <a:r>
              <a:rPr lang="en-US" altLang="en-US" sz="1600" dirty="0"/>
              <a:t>Peace &amp; Justice </a:t>
            </a:r>
          </a:p>
        </p:txBody>
      </p:sp>
      <p:sp>
        <p:nvSpPr>
          <p:cNvPr id="30733" name="TextBox 1">
            <a:extLst>
              <a:ext uri="{FF2B5EF4-FFF2-40B4-BE49-F238E27FC236}">
                <a16:creationId xmlns:a16="http://schemas.microsoft.com/office/drawing/2014/main" id="{520DB1C0-6F0A-4AD3-8C3A-5E9F1424B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245423"/>
            <a:ext cx="723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i="1" dirty="0"/>
              <a:t>Council 9 persons: moderator, vice moderator, clerk, treasurer. 5 chairs of Leaderships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1C42A-D3EA-4C23-8797-75749F8AF3D9}"/>
              </a:ext>
            </a:extLst>
          </p:cNvPr>
          <p:cNvSpPr txBox="1"/>
          <p:nvPr/>
        </p:nvSpPr>
        <p:spPr>
          <a:xfrm>
            <a:off x="379181" y="4705339"/>
            <a:ext cx="1830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dirty="0"/>
              <a:t>Education Team </a:t>
            </a:r>
          </a:p>
          <a:p>
            <a:pPr eaLnBrk="1" hangingPunct="1"/>
            <a:r>
              <a:rPr lang="en-US" altLang="en-US" dirty="0"/>
              <a:t>Children Sunday school</a:t>
            </a:r>
          </a:p>
          <a:p>
            <a:pPr eaLnBrk="1" hangingPunct="1"/>
            <a:r>
              <a:rPr lang="en-US" altLang="en-US" dirty="0"/>
              <a:t>Adult education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E81CA3-3CF6-4D42-B228-25D2CA6ECAAF}"/>
              </a:ext>
            </a:extLst>
          </p:cNvPr>
          <p:cNvCxnSpPr>
            <a:cxnSpLocks/>
          </p:cNvCxnSpPr>
          <p:nvPr/>
        </p:nvCxnSpPr>
        <p:spPr>
          <a:xfrm>
            <a:off x="6668140" y="1983918"/>
            <a:ext cx="0" cy="1753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4F363A-1A32-4808-B7DA-745FB083F3AB}"/>
              </a:ext>
            </a:extLst>
          </p:cNvPr>
          <p:cNvCxnSpPr>
            <a:cxnSpLocks/>
          </p:cNvCxnSpPr>
          <p:nvPr/>
        </p:nvCxnSpPr>
        <p:spPr>
          <a:xfrm>
            <a:off x="-1447800" y="4282606"/>
            <a:ext cx="0" cy="1753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F496D8-8584-4B67-AD08-0BE9A0EFDB46}"/>
              </a:ext>
            </a:extLst>
          </p:cNvPr>
          <p:cNvCxnSpPr>
            <a:cxnSpLocks/>
          </p:cNvCxnSpPr>
          <p:nvPr/>
        </p:nvCxnSpPr>
        <p:spPr>
          <a:xfrm>
            <a:off x="-1295400" y="4435006"/>
            <a:ext cx="0" cy="1753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89AF0A-DE78-4177-868D-3D819AB73716}"/>
              </a:ext>
            </a:extLst>
          </p:cNvPr>
          <p:cNvCxnSpPr>
            <a:cxnSpLocks/>
          </p:cNvCxnSpPr>
          <p:nvPr/>
        </p:nvCxnSpPr>
        <p:spPr>
          <a:xfrm flipH="1">
            <a:off x="3051712" y="4191000"/>
            <a:ext cx="27394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72EF83-B7EF-49A6-B417-C598DAC220F5}"/>
              </a:ext>
            </a:extLst>
          </p:cNvPr>
          <p:cNvCxnSpPr>
            <a:cxnSpLocks/>
          </p:cNvCxnSpPr>
          <p:nvPr/>
        </p:nvCxnSpPr>
        <p:spPr>
          <a:xfrm>
            <a:off x="2362200" y="2206135"/>
            <a:ext cx="0" cy="2777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9FAAA1F-050E-4A8F-8E22-5420B53E6903}"/>
              </a:ext>
            </a:extLst>
          </p:cNvPr>
          <p:cNvSpPr/>
          <p:nvPr/>
        </p:nvSpPr>
        <p:spPr>
          <a:xfrm>
            <a:off x="228600" y="3517052"/>
            <a:ext cx="2057400" cy="12255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Faith Formation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 </a:t>
            </a:r>
          </a:p>
        </p:txBody>
      </p:sp>
    </p:spTree>
    <p:extLst>
      <p:ext uri="{BB962C8B-B14F-4D97-AF65-F5344CB8AC3E}">
        <p14:creationId xmlns:p14="http://schemas.microsoft.com/office/powerpoint/2010/main" val="3257148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D1A4096-CFE1-4308-B654-20989025995D}"/>
              </a:ext>
            </a:extLst>
          </p:cNvPr>
          <p:cNvSpPr/>
          <p:nvPr/>
        </p:nvSpPr>
        <p:spPr>
          <a:xfrm>
            <a:off x="309563" y="284163"/>
            <a:ext cx="2057400" cy="12255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Worship 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&amp;Education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33FC90-AB14-4565-94B3-D9BE285F06AF}"/>
              </a:ext>
            </a:extLst>
          </p:cNvPr>
          <p:cNvSpPr/>
          <p:nvPr/>
        </p:nvSpPr>
        <p:spPr>
          <a:xfrm>
            <a:off x="2209800" y="3124200"/>
            <a:ext cx="2057400" cy="12430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Care &amp;   Community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B16F33-0AD1-4E3A-9EA9-6A02F15BB75A}"/>
              </a:ext>
            </a:extLst>
          </p:cNvPr>
          <p:cNvSpPr/>
          <p:nvPr/>
        </p:nvSpPr>
        <p:spPr>
          <a:xfrm>
            <a:off x="4743711" y="3141662"/>
            <a:ext cx="2057400" cy="120173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Mission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&amp; Outreach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DFF384-5286-40D5-AB76-6BB597E4DAD1}"/>
              </a:ext>
            </a:extLst>
          </p:cNvPr>
          <p:cNvSpPr/>
          <p:nvPr/>
        </p:nvSpPr>
        <p:spPr>
          <a:xfrm>
            <a:off x="6773863" y="366713"/>
            <a:ext cx="2057400" cy="12017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Administ</a:t>
            </a:r>
            <a:r>
              <a:rPr lang="en-US" dirty="0">
                <a:solidFill>
                  <a:schemeClr val="tx1"/>
                </a:solidFill>
              </a:rPr>
              <a:t>. &amp;Resources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Leadership</a:t>
            </a:r>
          </a:p>
        </p:txBody>
      </p:sp>
      <p:sp>
        <p:nvSpPr>
          <p:cNvPr id="31752" name="TextBox 11">
            <a:extLst>
              <a:ext uri="{FF2B5EF4-FFF2-40B4-BE49-F238E27FC236}">
                <a16:creationId xmlns:a16="http://schemas.microsoft.com/office/drawing/2014/main" id="{661019E3-473A-4714-8AB2-4E7418BC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4430713"/>
            <a:ext cx="315753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MINISTRY TEAMS:</a:t>
            </a:r>
          </a:p>
          <a:p>
            <a:pPr eaLnBrk="1" hangingPunct="1"/>
            <a:endParaRPr lang="en-US" altLang="en-US" sz="200" b="1"/>
          </a:p>
          <a:p>
            <a:pPr eaLnBrk="1" hangingPunct="1"/>
            <a:r>
              <a:rPr lang="en-US" altLang="en-US" sz="1600" b="1"/>
              <a:t>Care &amp; Cong Life  </a:t>
            </a:r>
          </a:p>
          <a:p>
            <a:pPr eaLnBrk="1" hangingPunct="1"/>
            <a:r>
              <a:rPr lang="en-US" altLang="en-US" sz="1600"/>
              <a:t>Visitation, Hospitality, Fellowship</a:t>
            </a:r>
          </a:p>
          <a:p>
            <a:pPr eaLnBrk="1" hangingPunct="1"/>
            <a:r>
              <a:rPr lang="en-US" altLang="en-US" sz="1600"/>
              <a:t>Evangelism/growth</a:t>
            </a:r>
          </a:p>
          <a:p>
            <a:pPr eaLnBrk="1" hangingPunct="1"/>
            <a:r>
              <a:rPr lang="en-US" altLang="en-US" sz="1600" b="1"/>
              <a:t>Leadership Dev./Nominating</a:t>
            </a:r>
            <a:endParaRPr lang="en-US" altLang="en-US" sz="160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ED89FC7-9CB4-4657-8447-381B0176199C}"/>
              </a:ext>
            </a:extLst>
          </p:cNvPr>
          <p:cNvSpPr/>
          <p:nvPr/>
        </p:nvSpPr>
        <p:spPr>
          <a:xfrm>
            <a:off x="3090862" y="896937"/>
            <a:ext cx="2733675" cy="70326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Council/Cabinet  </a:t>
            </a:r>
          </a:p>
        </p:txBody>
      </p:sp>
      <p:sp>
        <p:nvSpPr>
          <p:cNvPr id="31756" name="TextBox 13">
            <a:extLst>
              <a:ext uri="{FF2B5EF4-FFF2-40B4-BE49-F238E27FC236}">
                <a16:creationId xmlns:a16="http://schemas.microsoft.com/office/drawing/2014/main" id="{2964D1E9-92B8-4B5E-94AC-70416717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013" y="1687513"/>
            <a:ext cx="2057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MINISTRY TEAMS:</a:t>
            </a:r>
          </a:p>
          <a:p>
            <a:pPr eaLnBrk="1" hangingPunct="1"/>
            <a:endParaRPr lang="en-US" altLang="en-US" sz="800" b="1"/>
          </a:p>
          <a:p>
            <a:pPr eaLnBrk="1" hangingPunct="1"/>
            <a:r>
              <a:rPr lang="en-US" altLang="en-US" sz="1600" b="1"/>
              <a:t>Finance team </a:t>
            </a:r>
          </a:p>
          <a:p>
            <a:pPr eaLnBrk="1" hangingPunct="1"/>
            <a:r>
              <a:rPr lang="en-US" altLang="en-US" sz="1600"/>
              <a:t>Budget, Audit, Memorials, Endow..</a:t>
            </a:r>
          </a:p>
          <a:p>
            <a:pPr eaLnBrk="1" hangingPunct="1"/>
            <a:r>
              <a:rPr lang="en-US" altLang="en-US" sz="1600"/>
              <a:t>Stewardship/giving  development </a:t>
            </a:r>
          </a:p>
          <a:p>
            <a:pPr eaLnBrk="1" hangingPunct="1"/>
            <a:endParaRPr lang="en-US" altLang="en-US" sz="400"/>
          </a:p>
          <a:p>
            <a:pPr eaLnBrk="1" hangingPunct="1"/>
            <a:r>
              <a:rPr lang="en-US" altLang="en-US" sz="1600" b="1"/>
              <a:t>Building team</a:t>
            </a:r>
          </a:p>
          <a:p>
            <a:pPr eaLnBrk="1" hangingPunct="1"/>
            <a:endParaRPr lang="en-US" altLang="en-US" sz="400"/>
          </a:p>
          <a:p>
            <a:pPr eaLnBrk="1" hangingPunct="1"/>
            <a:r>
              <a:rPr lang="en-US" altLang="en-US" sz="1600" b="1"/>
              <a:t>Staff/personnel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31757" name="TextBox 14">
            <a:extLst>
              <a:ext uri="{FF2B5EF4-FFF2-40B4-BE49-F238E27FC236}">
                <a16:creationId xmlns:a16="http://schemas.microsoft.com/office/drawing/2014/main" id="{FD624558-B7B6-4CB4-A62F-1DCC61AA5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4419600"/>
            <a:ext cx="3943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MINISTRY TEAMS:</a:t>
            </a:r>
          </a:p>
          <a:p>
            <a:pPr eaLnBrk="1" hangingPunct="1"/>
            <a:endParaRPr lang="en-US" altLang="en-US" sz="200"/>
          </a:p>
          <a:p>
            <a:pPr eaLnBrk="1" hangingPunct="1"/>
            <a:r>
              <a:rPr lang="en-US" altLang="en-US" sz="1600" b="1"/>
              <a:t>Outreach team</a:t>
            </a:r>
            <a:r>
              <a:rPr lang="en-US" altLang="en-US" sz="1600"/>
              <a:t> 	</a:t>
            </a:r>
          </a:p>
          <a:p>
            <a:pPr eaLnBrk="1" hangingPunct="1"/>
            <a:r>
              <a:rPr lang="en-US" altLang="en-US" sz="1600"/>
              <a:t>Wider/Ecumenical/Interfaith  </a:t>
            </a:r>
          </a:p>
          <a:p>
            <a:pPr eaLnBrk="1" hangingPunct="1"/>
            <a:r>
              <a:rPr lang="en-US" altLang="en-US" sz="1600"/>
              <a:t>Local missions </a:t>
            </a:r>
          </a:p>
          <a:p>
            <a:pPr eaLnBrk="1" hangingPunct="1"/>
            <a:r>
              <a:rPr lang="en-US" altLang="en-US" sz="1600" b="1"/>
              <a:t>Peace &amp; Justice </a:t>
            </a:r>
          </a:p>
          <a:p>
            <a:pPr eaLnBrk="1" hangingPunct="1"/>
            <a:r>
              <a:rPr lang="en-US" altLang="en-US" sz="1600"/>
              <a:t>Green Team, O&amp;A </a:t>
            </a:r>
          </a:p>
        </p:txBody>
      </p:sp>
      <p:sp>
        <p:nvSpPr>
          <p:cNvPr id="31758" name="TextBox 1">
            <a:extLst>
              <a:ext uri="{FF2B5EF4-FFF2-40B4-BE49-F238E27FC236}">
                <a16:creationId xmlns:a16="http://schemas.microsoft.com/office/drawing/2014/main" id="{AB1694FE-8B51-4C61-8357-4EFF0D6A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05525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i="1" dirty="0"/>
              <a:t>Council: </a:t>
            </a:r>
            <a:r>
              <a:rPr lang="en-US" altLang="en-US" sz="1400" i="1" dirty="0"/>
              <a:t>Moderator, vice moderator, clerk, treasurer. 3 at large members gifted for leadership. All Elected. </a:t>
            </a:r>
            <a:r>
              <a:rPr lang="en-US" altLang="en-US" sz="1400" b="1" i="1" dirty="0"/>
              <a:t>Leadership Coordination</a:t>
            </a:r>
            <a:r>
              <a:rPr lang="en-US" altLang="en-US" sz="1400" i="1" dirty="0"/>
              <a:t>: Chairs of Leadership Teams. </a:t>
            </a:r>
            <a:r>
              <a:rPr lang="en-US" altLang="en-US" sz="1400" b="1" i="1" dirty="0"/>
              <a:t>Ministry Teams </a:t>
            </a:r>
            <a:r>
              <a:rPr lang="en-US" altLang="en-US" sz="1400" i="1" dirty="0"/>
              <a:t>not elected, gifts and passions</a:t>
            </a:r>
          </a:p>
        </p:txBody>
      </p:sp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65385B5F-42ED-49B6-844A-CCEEA1648320}"/>
              </a:ext>
            </a:extLst>
          </p:cNvPr>
          <p:cNvSpPr/>
          <p:nvPr/>
        </p:nvSpPr>
        <p:spPr>
          <a:xfrm>
            <a:off x="3090863" y="2039938"/>
            <a:ext cx="2667000" cy="70326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Ministry/leadership  coordination </a:t>
            </a:r>
          </a:p>
        </p:txBody>
      </p:sp>
      <p:sp>
        <p:nvSpPr>
          <p:cNvPr id="31760" name="TextBox 9">
            <a:extLst>
              <a:ext uri="{FF2B5EF4-FFF2-40B4-BE49-F238E27FC236}">
                <a16:creationId xmlns:a16="http://schemas.microsoft.com/office/drawing/2014/main" id="{83FB3048-82E7-4D81-8094-2854EA67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1631950"/>
            <a:ext cx="2057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/>
              <a:t>MINISTRY TEAMS:</a:t>
            </a:r>
          </a:p>
          <a:p>
            <a:pPr eaLnBrk="1" hangingPunct="1"/>
            <a:br>
              <a:rPr lang="en-US" altLang="en-US" sz="800"/>
            </a:br>
            <a:r>
              <a:rPr lang="en-US" altLang="en-US" sz="1600" b="1"/>
              <a:t>Worship Ministry   </a:t>
            </a:r>
          </a:p>
          <a:p>
            <a:pPr eaLnBrk="1" hangingPunct="1"/>
            <a:r>
              <a:rPr lang="en-US" altLang="en-US" sz="1600"/>
              <a:t>Music &amp; Arts – drama, flowers…</a:t>
            </a:r>
          </a:p>
          <a:p>
            <a:pPr eaLnBrk="1" hangingPunct="1"/>
            <a:r>
              <a:rPr lang="en-US" altLang="en-US" sz="1600"/>
              <a:t>Ushers, AV</a:t>
            </a:r>
          </a:p>
          <a:p>
            <a:pPr eaLnBrk="1" hangingPunct="1"/>
            <a:endParaRPr lang="en-US" altLang="en-US" sz="400"/>
          </a:p>
          <a:p>
            <a:pPr eaLnBrk="1" hangingPunct="1"/>
            <a:r>
              <a:rPr lang="en-US" altLang="en-US" sz="1600" b="1"/>
              <a:t>Education Ministry</a:t>
            </a:r>
          </a:p>
          <a:p>
            <a:pPr eaLnBrk="1" hangingPunct="1"/>
            <a:r>
              <a:rPr lang="en-US" altLang="en-US" sz="1600"/>
              <a:t>Children SS</a:t>
            </a:r>
          </a:p>
          <a:p>
            <a:pPr eaLnBrk="1" hangingPunct="1"/>
            <a:r>
              <a:rPr lang="en-US" altLang="en-US" sz="1600"/>
              <a:t>Adult, Youth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85FF16A-C90F-4B21-B0BA-DB5DF9A47399}"/>
              </a:ext>
            </a:extLst>
          </p:cNvPr>
          <p:cNvSpPr txBox="1">
            <a:spLocks/>
          </p:cNvSpPr>
          <p:nvPr/>
        </p:nvSpPr>
        <p:spPr bwMode="auto">
          <a:xfrm>
            <a:off x="533400" y="1524000"/>
            <a:ext cx="8042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600" dirty="0">
                <a:solidFill>
                  <a:schemeClr val="accent1"/>
                </a:solidFill>
                <a:latin typeface="News Gothic MT" panose="020B0504020203020204" pitchFamily="34" charset="0"/>
              </a:rPr>
              <a:t>Does </a:t>
            </a:r>
            <a:r>
              <a:rPr lang="en-US" altLang="en-US" sz="4600" dirty="0">
                <a:solidFill>
                  <a:srgbClr val="2C7C9F"/>
                </a:solidFill>
                <a:latin typeface="News Gothic MT" panose="020B0504020203020204" pitchFamily="34" charset="0"/>
              </a:rPr>
              <a:t>the congregation have a mission </a:t>
            </a:r>
            <a:r>
              <a:rPr lang="en-US" altLang="en-US" sz="4600" dirty="0">
                <a:solidFill>
                  <a:schemeClr val="accent1"/>
                </a:solidFill>
                <a:latin typeface="News Gothic MT" panose="020B0504020203020204" pitchFamily="34" charset="0"/>
              </a:rPr>
              <a:t>and vision statement? </a:t>
            </a:r>
            <a:br>
              <a:rPr lang="en-US" altLang="en-US" sz="4600" dirty="0">
                <a:solidFill>
                  <a:schemeClr val="accent1"/>
                </a:solidFill>
                <a:latin typeface="News Gothic MT" panose="020B0504020203020204" pitchFamily="34" charset="0"/>
              </a:rPr>
            </a:br>
            <a:r>
              <a:rPr lang="en-US" altLang="en-US" sz="4600" dirty="0">
                <a:solidFill>
                  <a:schemeClr val="accent1"/>
                </a:solidFill>
                <a:latin typeface="News Gothic MT" panose="020B0504020203020204" pitchFamily="34" charset="0"/>
              </a:rPr>
              <a:t>Or, Purpose and priorities?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>
            <a:extLst>
              <a:ext uri="{FF2B5EF4-FFF2-40B4-BE49-F238E27FC236}">
                <a16:creationId xmlns:a16="http://schemas.microsoft.com/office/drawing/2014/main" id="{694B4C03-EB95-4B92-97B8-6CFD3E984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06708"/>
            <a:ext cx="8305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2C7C9F"/>
                </a:solidFill>
              </a:rPr>
              <a:t>Vision is aspirational. </a:t>
            </a:r>
            <a:r>
              <a:rPr lang="en-US" altLang="en-US" sz="4400" dirty="0" err="1">
                <a:solidFill>
                  <a:srgbClr val="2C7C9F"/>
                </a:solidFill>
              </a:rPr>
              <a:t>Furture</a:t>
            </a:r>
            <a:r>
              <a:rPr lang="en-US" altLang="en-US" sz="4400" dirty="0">
                <a:solidFill>
                  <a:srgbClr val="2C7C9F"/>
                </a:solidFill>
              </a:rPr>
              <a:t> </a:t>
            </a:r>
            <a:br>
              <a:rPr lang="en-US" altLang="en-US" sz="4400" dirty="0">
                <a:solidFill>
                  <a:srgbClr val="2C7C9F"/>
                </a:solidFill>
              </a:rPr>
            </a:br>
            <a:r>
              <a:rPr lang="en-US" altLang="en-US" sz="4400" dirty="0">
                <a:solidFill>
                  <a:srgbClr val="2C7C9F"/>
                </a:solidFill>
              </a:rPr>
              <a:t>	What/who do we want to 	become?</a:t>
            </a:r>
            <a:br>
              <a:rPr lang="en-US" altLang="en-US" sz="4400" dirty="0">
                <a:solidFill>
                  <a:srgbClr val="2C7C9F"/>
                </a:solidFill>
              </a:rPr>
            </a:br>
            <a:br>
              <a:rPr lang="en-US" altLang="en-US" sz="4400" dirty="0">
                <a:solidFill>
                  <a:srgbClr val="2C7C9F"/>
                </a:solidFill>
              </a:rPr>
            </a:br>
            <a:r>
              <a:rPr lang="en-US" altLang="en-US" sz="4400" dirty="0">
                <a:solidFill>
                  <a:srgbClr val="2C7C9F"/>
                </a:solidFill>
              </a:rPr>
              <a:t>Mission is practical. Present. </a:t>
            </a:r>
            <a:br>
              <a:rPr lang="en-US" altLang="en-US" sz="4400" dirty="0">
                <a:solidFill>
                  <a:srgbClr val="2C7C9F"/>
                </a:solidFill>
              </a:rPr>
            </a:br>
            <a:r>
              <a:rPr lang="en-US" altLang="en-US" sz="4400" dirty="0">
                <a:solidFill>
                  <a:srgbClr val="2C7C9F"/>
                </a:solidFill>
              </a:rPr>
              <a:t>	What is our purpose &amp; 	direction today to get 	there?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941F8E7-EA90-4686-9310-273DA295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457200"/>
            <a:ext cx="8042275" cy="987425"/>
          </a:xfrm>
        </p:spPr>
        <p:txBody>
          <a:bodyPr/>
          <a:lstStyle/>
          <a:p>
            <a:pPr eaLnBrk="1" hangingPunct="1"/>
            <a:r>
              <a:rPr lang="en-US" altLang="en-US"/>
              <a:t>Wider Church Context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D4E40C2-1D09-4DE5-A6A8-F10CC3AA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0"/>
            <a:ext cx="8137525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Early Church, 300s, </a:t>
            </a:r>
            <a:r>
              <a:rPr lang="en-US" altLang="en-US" sz="3000">
                <a:latin typeface="Arial" panose="020B0604020202020204" pitchFamily="34" charset="0"/>
              </a:rPr>
              <a:t>Church separate from culture, with unique identity </a:t>
            </a:r>
          </a:p>
          <a:p>
            <a:pPr lvl="2"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en-US" sz="2600">
                <a:latin typeface="Arial" panose="020B0604020202020204" pitchFamily="34" charset="0"/>
              </a:rPr>
              <a:t>Countercultural minority</a:t>
            </a:r>
          </a:p>
          <a:p>
            <a:pPr lvl="2"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en-US" sz="2600">
                <a:latin typeface="Arial" panose="020B0604020202020204" pitchFamily="34" charset="0"/>
              </a:rPr>
              <a:t>Outside world hostile to church 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en-US" sz="3000">
                <a:latin typeface="Arial" panose="020B0604020202020204" pitchFamily="34" charset="0"/>
              </a:rPr>
              <a:t>300+ Church becomes state religion, an establishment, an institution </a:t>
            </a:r>
          </a:p>
          <a:p>
            <a:pPr lvl="2"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en-US" sz="2400">
                <a:latin typeface="Arial" panose="020B0604020202020204" pitchFamily="34" charset="0"/>
              </a:rPr>
              <a:t>Unclear lines between religion and state</a:t>
            </a:r>
          </a:p>
          <a:p>
            <a:pPr lvl="2"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en-US" sz="2400">
                <a:latin typeface="Arial" panose="020B0604020202020204" pitchFamily="34" charset="0"/>
              </a:rPr>
              <a:t>Church and empire </a:t>
            </a:r>
            <a:r>
              <a:rPr lang="mr-IN" altLang="en-US" sz="2400">
                <a:latin typeface="Arial" panose="020B0604020202020204" pitchFamily="34" charset="0"/>
              </a:rPr>
              <a:t>–</a:t>
            </a:r>
            <a:r>
              <a:rPr lang="en-US" altLang="en-US" sz="2400">
                <a:latin typeface="Arial" panose="020B0604020202020204" pitchFamily="34" charset="0"/>
              </a:rPr>
              <a:t> equal</a:t>
            </a:r>
          </a:p>
          <a:p>
            <a:pPr lvl="2"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en-US" sz="2400">
                <a:latin typeface="Arial" panose="020B0604020202020204" pitchFamily="34" charset="0"/>
              </a:rPr>
              <a:t>Uniformity of faith and same belief. Unity. 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900"/>
          </a:p>
          <a:p>
            <a:pPr eaLnBrk="1" hangingPunct="1">
              <a:lnSpc>
                <a:spcPct val="90000"/>
              </a:lnSpc>
            </a:pPr>
            <a:endParaRPr lang="en-US" altLang="en-US"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39FC82E-674B-45A5-AD9F-F5CC8999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7200"/>
            <a:ext cx="6858000" cy="8842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3 ages of faith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0BD895F-677F-43C1-AF4F-431CE6FE5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800" dirty="0">
                <a:latin typeface="Arial" panose="020B0604020202020204" pitchFamily="34" charset="0"/>
              </a:rPr>
              <a:t>Age of faith </a:t>
            </a:r>
            <a:r>
              <a:rPr lang="mr-IN" altLang="en-US" sz="3800" dirty="0">
                <a:latin typeface="Arial" panose="020B0604020202020204" pitchFamily="34" charset="0"/>
              </a:rPr>
              <a:t>–</a:t>
            </a:r>
            <a:r>
              <a:rPr lang="en-US" altLang="en-US" sz="3800" dirty="0">
                <a:latin typeface="Arial" panose="020B0604020202020204" pitchFamily="34" charset="0"/>
              </a:rPr>
              <a:t> The people of the way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800" dirty="0">
                <a:latin typeface="Arial" panose="020B0604020202020204" pitchFamily="34" charset="0"/>
              </a:rPr>
              <a:t>Age of Belief </a:t>
            </a:r>
            <a:r>
              <a:rPr lang="mr-IN" altLang="en-US" sz="3800" dirty="0">
                <a:latin typeface="Arial" panose="020B0604020202020204" pitchFamily="34" charset="0"/>
              </a:rPr>
              <a:t>–</a:t>
            </a:r>
            <a:r>
              <a:rPr lang="en-US" altLang="en-US" sz="3800" dirty="0">
                <a:latin typeface="Arial" panose="020B0604020202020204" pitchFamily="34" charset="0"/>
              </a:rPr>
              <a:t> Uniformity of belief, religion &amp; state, sacred &amp; secular unclear, Creeds &amp; Faith statements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800" dirty="0">
                <a:latin typeface="Arial" panose="020B0604020202020204" pitchFamily="34" charset="0"/>
              </a:rPr>
              <a:t>Age of Spirit </a:t>
            </a:r>
            <a:r>
              <a:rPr lang="mr-IN" altLang="en-US" sz="3800" dirty="0">
                <a:latin typeface="Arial" panose="020B0604020202020204" pitchFamily="34" charset="0"/>
              </a:rPr>
              <a:t>–</a:t>
            </a:r>
            <a:r>
              <a:rPr lang="en-US" altLang="en-US" sz="3800" dirty="0">
                <a:latin typeface="Arial" panose="020B0604020202020204" pitchFamily="34" charset="0"/>
              </a:rPr>
              <a:t> experiencing God, religious pluralism, universal spirit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078B6C7-E52B-42C3-8DC1-B1524874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042275" cy="911225"/>
          </a:xfrm>
        </p:spPr>
        <p:txBody>
          <a:bodyPr/>
          <a:lstStyle/>
          <a:p>
            <a:pPr eaLnBrk="1" hangingPunct="1"/>
            <a:r>
              <a:rPr lang="en-US" altLang="en-US" dirty="0"/>
              <a:t>Changes in last 100 years</a:t>
            </a:r>
            <a:endParaRPr lang="en-US" altLang="en-US" sz="2800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EBBA5DB-0CB6-49CF-9E34-33DAD6D1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6858"/>
            <a:ext cx="8042275" cy="4717742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Modernism </a:t>
            </a:r>
            <a:r>
              <a:rPr lang="mr-IN" altLang="en-US" sz="3600" dirty="0">
                <a:latin typeface="Arial" panose="020B0604020202020204" pitchFamily="34" charset="0"/>
              </a:rPr>
              <a:t>–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provable truth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Postmodernism </a:t>
            </a:r>
            <a:r>
              <a:rPr lang="mr-IN" altLang="en-US" sz="3600" dirty="0">
                <a:latin typeface="Arial" panose="020B0604020202020204" pitchFamily="34" charset="0"/>
              </a:rPr>
              <a:t>–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subjective truth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After postmodernism </a:t>
            </a:r>
            <a:r>
              <a:rPr lang="mr-IN" altLang="en-US" sz="3600" dirty="0">
                <a:latin typeface="Arial" panose="020B0604020202020204" pitchFamily="34" charset="0"/>
              </a:rPr>
              <a:t>–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elusiveness of meaning. Interactive.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Generational Differences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Change in faith Questions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Pace of change is 18 months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</a:pPr>
            <a:endParaRPr lang="en-US" altLang="en-US" sz="3600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2A54822-B670-411A-9C38-4AFE1D2E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304800"/>
            <a:ext cx="8042275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New paradigm - NOW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4C9BA50-A03E-4042-9437-25F7DBD8B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8001000" cy="5410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charset="0"/>
              <a:buNone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FROM			TO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Conversion		Service 		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Exclusive 		Inclusive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Civic faith 		Change &amp; healing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Good Christian 	Experiencing God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Board culture 		Ministry culture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Official 			Gifted leadership 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Head/reason 		Heart/mystical faith 	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Separate boards  	Unity of Purpose 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Far away mission	Local mission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ea typeface="MS PGothic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0</TotalTime>
  <Words>1897</Words>
  <Application>Microsoft Office PowerPoint</Application>
  <PresentationFormat>On-screen Show (4:3)</PresentationFormat>
  <Paragraphs>389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ＭＳ Ｐゴシック</vt:lpstr>
      <vt:lpstr>Arial</vt:lpstr>
      <vt:lpstr>Arial Rounded MT Bold</vt:lpstr>
      <vt:lpstr>Calibri</vt:lpstr>
      <vt:lpstr>News Gothic MT</vt:lpstr>
      <vt:lpstr>Times New Roman</vt:lpstr>
      <vt:lpstr>Wingdings 2</vt:lpstr>
      <vt:lpstr>Breeze</vt:lpstr>
      <vt:lpstr>A Context for Structuring  for Vision &amp; Mission</vt:lpstr>
      <vt:lpstr>What is the business  of the Church?</vt:lpstr>
      <vt:lpstr>What is the business  of the Church?</vt:lpstr>
      <vt:lpstr>PowerPoint Presentation</vt:lpstr>
      <vt:lpstr>PowerPoint Presentation</vt:lpstr>
      <vt:lpstr>Wider Church Context</vt:lpstr>
      <vt:lpstr>3 ages of faith</vt:lpstr>
      <vt:lpstr>Changes in last 100 years</vt:lpstr>
      <vt:lpstr>New paradigm - NOW</vt:lpstr>
      <vt:lpstr>Moving from To</vt:lpstr>
      <vt:lpstr>UNLCEAR/TENSIONS </vt:lpstr>
      <vt:lpstr>PowerPoint Presentation</vt:lpstr>
      <vt:lpstr>PowerPoint Presentation</vt:lpstr>
      <vt:lpstr>Committees and Teams </vt:lpstr>
      <vt:lpstr>Innovative – Governance, Ministry</vt:lpstr>
      <vt:lpstr>Traditional Governance</vt:lpstr>
      <vt:lpstr>Three tasks/processes</vt:lpstr>
      <vt:lpstr>Governance</vt:lpstr>
      <vt:lpstr>Administration</vt:lpstr>
      <vt:lpstr>Ministry</vt:lpstr>
      <vt:lpstr>The three tasks </vt:lpstr>
      <vt:lpstr>Conventional  Innovative </vt:lpstr>
      <vt:lpstr>Structuring for Vision &amp; Mission</vt:lpstr>
      <vt:lpstr>Structuring for Vision &amp; Mission</vt:lpstr>
      <vt:lpstr>PowerPoint Presentation</vt:lpstr>
      <vt:lpstr>PowerPoint Presentation</vt:lpstr>
      <vt:lpstr>Structuring for Purpose and Vision</vt:lpstr>
      <vt:lpstr>Some important concepts</vt:lpstr>
      <vt:lpstr>Governance and Ministry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First Congregational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nayiri</dc:creator>
  <cp:lastModifiedBy>agm@eoawraucc.org</cp:lastModifiedBy>
  <cp:revision>102</cp:revision>
  <cp:lastPrinted>2015-06-08T22:52:08Z</cp:lastPrinted>
  <dcterms:created xsi:type="dcterms:W3CDTF">2012-04-19T20:27:56Z</dcterms:created>
  <dcterms:modified xsi:type="dcterms:W3CDTF">2018-11-09T18:01:24Z</dcterms:modified>
</cp:coreProperties>
</file>